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AEE413D-6D1F-449E-B425-4B17916B3783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7DE667B-B295-4C3C-B7E8-0F8C1CD2C943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icon to add picture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0AE99B5-6226-4D58-9570-FEFF00A752FF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08CB1CD-586B-4219-A705-B4A1CEA9D6A6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8685337-505D-43DD-A8A2-693526073C58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F9D1D25-CF10-4AD6-A1AB-8AA2C28C1FEB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5C1F5D3-8AD4-465D-9F6F-3EA816908F84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A6C6EE4-6F91-45EA-AF83-E13737EA68C4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D4A8E7D-41D3-40B0-B077-52197826CA66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1EEAD41-88D9-42C1-AFE0-DDEFAB6DCD0C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C8F83D5-82F0-4BC3-92FD-EFABBC22E029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s://knowledgebase.constantcontact.com/ToolkitPKBFAQs?_ga=2.171658917.420974650.1671462534-3780388c-0eef-4a04-8165-bf3185138aa1&amp;_gl=1*z2jmxm*_ga*Mzc4MDM4OGMtMGVlZi00YTA0LTgxNjUtYmYzMTg1MTM4YWEx*_ga_14T5LGLSQ3*MTY3MTczMDM5NC4zMS4xLjE2NzE3MzA3NzMuNTcuMC4w&amp;catsubsort=true&amp;t=tutorial&amp;lang=en_US#Create_Add_Content" TargetMode="External"/><Relationship Id="rId2" Type="http://schemas.openxmlformats.org/officeDocument/2006/relationships/hyperlink" Target="http://C:/Users/Plasterer/OneDrive%20-%20starkweather.us/Desktop/Create-Customize-and-Send-an-Email-Guide-August2022.pdf" TargetMode="External"/><Relationship Id="rId3" Type="http://schemas.openxmlformats.org/officeDocument/2006/relationships/hyperlink" Target="https://cdn.ymaws.com/ferrariclubofamerica.site-ym.com/graphics/logo.png" TargetMode="External"/><Relationship Id="rId4" Type="http://schemas.openxmlformats.org/officeDocument/2006/relationships/image" Target="../media/image29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login.constantcontact.com/login/" TargetMode="Externa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59" name="Picture 4" descr="A picture containing floor, red, transport&#10;&#10;Description automatically generated"/>
          <p:cNvPicPr/>
          <p:nvPr/>
        </p:nvPicPr>
        <p:blipFill>
          <a:blip r:embed="rId1">
            <a:alphaModFix amt="50000"/>
          </a:blip>
          <a:srcRect l="25169" t="0" r="44156" b="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900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en-US" sz="6000" strike="noStrike" u="none">
                <a:solidFill>
                  <a:srgbClr val="ffffff"/>
                </a:solidFill>
                <a:effectLst/>
                <a:uFillTx/>
                <a:latin typeface="Calibri Light"/>
              </a:rPr>
              <a:t>Ferrari Club of America:</a:t>
            </a:r>
            <a:br>
              <a:rPr sz="6000"/>
            </a:br>
            <a:r>
              <a:rPr b="0" lang="en-US" sz="6000" strike="noStrike" u="none">
                <a:solidFill>
                  <a:srgbClr val="ffffff"/>
                </a:solidFill>
                <a:effectLst/>
                <a:uFillTx/>
                <a:latin typeface="Calibri Light"/>
              </a:rPr>
              <a:t>Database and Constant Contact How-To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1523880" y="4159440"/>
            <a:ext cx="9143640" cy="109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As a Chapter President or Regional Director, you'll be able to manage your Group in the database and use Constant Contact to keep in touch with your membership.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2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10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549440" y="1958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Required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8976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The information that is required to be updated are the Security Question and the Multi-Factor Authentication. 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126" name="Picture 4" descr="Graphical user interface, text, application, email&#10;&#10;Description automatically generated"/>
          <p:cNvPicPr/>
          <p:nvPr/>
        </p:nvPicPr>
        <p:blipFill>
          <a:blip r:embed="rId1"/>
          <a:stretch/>
        </p:blipFill>
        <p:spPr>
          <a:xfrm>
            <a:off x="6138360" y="1428840"/>
            <a:ext cx="5367600" cy="3695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7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19960" y="330120"/>
            <a:ext cx="1066320" cy="106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" name="Rectangle 4"/>
          <p:cNvSpPr/>
          <p:nvPr/>
        </p:nvSpPr>
        <p:spPr>
          <a:xfrm>
            <a:off x="0" y="6515280"/>
            <a:ext cx="12191760" cy="33624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9" name="Right Triangle 6"/>
          <p:cNvSpPr/>
          <p:nvPr/>
        </p:nvSpPr>
        <p:spPr>
          <a:xfrm rot="10800000">
            <a:off x="4660560" y="0"/>
            <a:ext cx="7529040" cy="549720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3"/>
          <a:stretch/>
        </p:blipFill>
        <p:spPr>
          <a:xfrm>
            <a:off x="243000" y="353160"/>
            <a:ext cx="1066680" cy="1066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449360" y="32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Adding MFA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2" name="Right Triangle 3"/>
          <p:cNvSpPr/>
          <p:nvPr/>
        </p:nvSpPr>
        <p:spPr>
          <a:xfrm rot="10800000">
            <a:off x="4660560" y="0"/>
            <a:ext cx="7529040" cy="549720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33" name="Picture 5" descr=""/>
          <p:cNvPicPr/>
          <p:nvPr/>
        </p:nvPicPr>
        <p:blipFill>
          <a:blip r:embed="rId1"/>
          <a:stretch/>
        </p:blipFill>
        <p:spPr>
          <a:xfrm>
            <a:off x="-2520" y="6590880"/>
            <a:ext cx="12191760" cy="333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838080" y="2216880"/>
            <a:ext cx="661320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the profile name in the upper right corner and select “Account Settings”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Scroll down to find the MFA tile. 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135" name="Picture 19" descr=""/>
          <p:cNvPicPr/>
          <p:nvPr/>
        </p:nvPicPr>
        <p:blipFill>
          <a:blip r:embed="rId2"/>
          <a:stretch/>
        </p:blipFill>
        <p:spPr>
          <a:xfrm>
            <a:off x="8070120" y="1518120"/>
            <a:ext cx="2563200" cy="2182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6" name="Picture 21" descr=""/>
          <p:cNvPicPr/>
          <p:nvPr/>
        </p:nvPicPr>
        <p:blipFill>
          <a:blip r:embed="rId3"/>
          <a:stretch/>
        </p:blipFill>
        <p:spPr>
          <a:xfrm>
            <a:off x="7686360" y="3796200"/>
            <a:ext cx="3330720" cy="2313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7" name="Picture 2" descr="Logo&#10;&#10;Description automatically generated"/>
          <p:cNvPicPr/>
          <p:nvPr/>
        </p:nvPicPr>
        <p:blipFill>
          <a:blip r:embed="rId4"/>
          <a:stretch/>
        </p:blipFill>
        <p:spPr>
          <a:xfrm>
            <a:off x="219960" y="330120"/>
            <a:ext cx="1066320" cy="106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8" name="" descr=""/>
          <p:cNvPicPr/>
          <p:nvPr/>
        </p:nvPicPr>
        <p:blipFill>
          <a:blip r:embed="rId5"/>
          <a:stretch/>
        </p:blipFill>
        <p:spPr>
          <a:xfrm>
            <a:off x="243000" y="353160"/>
            <a:ext cx="1066680" cy="1066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388880" y="32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Adding MFA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0" name="Right Triangle 3"/>
          <p:cNvSpPr/>
          <p:nvPr/>
        </p:nvSpPr>
        <p:spPr>
          <a:xfrm rot="10800000">
            <a:off x="4660560" y="0"/>
            <a:ext cx="7529040" cy="549720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41" name="Picture 5" descr=""/>
          <p:cNvPicPr/>
          <p:nvPr/>
        </p:nvPicPr>
        <p:blipFill>
          <a:blip r:embed="rId1"/>
          <a:stretch/>
        </p:blipFill>
        <p:spPr>
          <a:xfrm>
            <a:off x="-2520" y="6590880"/>
            <a:ext cx="12191760" cy="333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702720" y="2239560"/>
            <a:ext cx="4939200" cy="2325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You will be prompted to input your credentials again for safety.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143" name="Picture 2" descr=""/>
          <p:cNvPicPr/>
          <p:nvPr/>
        </p:nvPicPr>
        <p:blipFill>
          <a:blip r:embed="rId2"/>
          <a:stretch/>
        </p:blipFill>
        <p:spPr>
          <a:xfrm>
            <a:off x="5694480" y="1076040"/>
            <a:ext cx="6275520" cy="4740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4" name="Picture 4" descr="Logo&#10;&#10;Description automatically generated"/>
          <p:cNvPicPr/>
          <p:nvPr/>
        </p:nvPicPr>
        <p:blipFill>
          <a:blip r:embed="rId3"/>
          <a:stretch/>
        </p:blipFill>
        <p:spPr>
          <a:xfrm>
            <a:off x="219960" y="330120"/>
            <a:ext cx="1066320" cy="106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5" name="" descr=""/>
          <p:cNvPicPr/>
          <p:nvPr/>
        </p:nvPicPr>
        <p:blipFill>
          <a:blip r:embed="rId4"/>
          <a:stretch/>
        </p:blipFill>
        <p:spPr>
          <a:xfrm>
            <a:off x="243000" y="353160"/>
            <a:ext cx="1066680" cy="1066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577520" y="3877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Adding MFA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7" name="Right Triangle 3"/>
          <p:cNvSpPr/>
          <p:nvPr/>
        </p:nvSpPr>
        <p:spPr>
          <a:xfrm rot="10800000">
            <a:off x="4660560" y="0"/>
            <a:ext cx="7529040" cy="549720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48" name="Picture 5" descr=""/>
          <p:cNvPicPr/>
          <p:nvPr/>
        </p:nvPicPr>
        <p:blipFill>
          <a:blip r:embed="rId1"/>
          <a:stretch/>
        </p:blipFill>
        <p:spPr>
          <a:xfrm>
            <a:off x="-2520" y="6590880"/>
            <a:ext cx="12191760" cy="333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14520" y="1964880"/>
            <a:ext cx="661320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After you click continue, you’ll be prompted to login again (below) 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150" name="Picture 2" descr=""/>
          <p:cNvPicPr/>
          <p:nvPr/>
        </p:nvPicPr>
        <p:blipFill>
          <a:blip r:embed="rId2"/>
          <a:stretch/>
        </p:blipFill>
        <p:spPr>
          <a:xfrm>
            <a:off x="838080" y="3355560"/>
            <a:ext cx="5503680" cy="2094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1" name="Picture 6" descr=""/>
          <p:cNvPicPr/>
          <p:nvPr/>
        </p:nvPicPr>
        <p:blipFill>
          <a:blip r:embed="rId3"/>
          <a:stretch/>
        </p:blipFill>
        <p:spPr>
          <a:xfrm>
            <a:off x="7373160" y="518040"/>
            <a:ext cx="2790720" cy="6036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2" name="Picture 4" descr="Logo&#10;&#10;Description automatically generated"/>
          <p:cNvPicPr/>
          <p:nvPr/>
        </p:nvPicPr>
        <p:blipFill>
          <a:blip r:embed="rId4"/>
          <a:stretch/>
        </p:blipFill>
        <p:spPr>
          <a:xfrm>
            <a:off x="303120" y="390600"/>
            <a:ext cx="1066320" cy="106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3" name="" descr=""/>
          <p:cNvPicPr/>
          <p:nvPr/>
        </p:nvPicPr>
        <p:blipFill>
          <a:blip r:embed="rId5"/>
          <a:stretch/>
        </p:blipFill>
        <p:spPr>
          <a:xfrm>
            <a:off x="303120" y="390600"/>
            <a:ext cx="1066680" cy="1066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524600" y="3196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Adding MFA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5" name="Right Triangle 3"/>
          <p:cNvSpPr/>
          <p:nvPr/>
        </p:nvSpPr>
        <p:spPr>
          <a:xfrm rot="10800000">
            <a:off x="4660560" y="0"/>
            <a:ext cx="7529040" cy="549720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56" name="Picture 5" descr=""/>
          <p:cNvPicPr/>
          <p:nvPr/>
        </p:nvPicPr>
        <p:blipFill>
          <a:blip r:embed="rId1"/>
          <a:stretch/>
        </p:blipFill>
        <p:spPr>
          <a:xfrm>
            <a:off x="-2520" y="6590880"/>
            <a:ext cx="12191760" cy="333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3296880" y="1972440"/>
            <a:ext cx="661320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After you click continue, you’ll be prompted to login again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158" name="Picture 2" descr=""/>
          <p:cNvPicPr/>
          <p:nvPr/>
        </p:nvPicPr>
        <p:blipFill>
          <a:blip r:embed="rId2"/>
          <a:stretch/>
        </p:blipFill>
        <p:spPr>
          <a:xfrm>
            <a:off x="2371680" y="3162960"/>
            <a:ext cx="7443360" cy="2832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9" name="Picture 4" descr="Logo&#10;&#10;Description automatically generated"/>
          <p:cNvPicPr/>
          <p:nvPr/>
        </p:nvPicPr>
        <p:blipFill>
          <a:blip r:embed="rId3"/>
          <a:stretch/>
        </p:blipFill>
        <p:spPr>
          <a:xfrm>
            <a:off x="310680" y="390600"/>
            <a:ext cx="1066320" cy="106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0" name="" descr=""/>
          <p:cNvPicPr/>
          <p:nvPr/>
        </p:nvPicPr>
        <p:blipFill>
          <a:blip r:embed="rId4"/>
          <a:stretch/>
        </p:blipFill>
        <p:spPr>
          <a:xfrm>
            <a:off x="310680" y="390600"/>
            <a:ext cx="1066680" cy="1066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422360" y="1958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Presets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838080" y="162252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On this page you can also preset things like your Signature as well as your time zone and language.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Your specific Region or Chapter headers and National Partner footers have been supplied by National in a template.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163" name="Picture 5" descr="Graphical user interface, application&#10;&#10;Description automatically generated"/>
          <p:cNvPicPr/>
          <p:nvPr/>
        </p:nvPicPr>
        <p:blipFill>
          <a:blip r:embed="rId1"/>
          <a:srcRect l="50554" t="2677" r="0" b="79"/>
          <a:stretch/>
        </p:blipFill>
        <p:spPr>
          <a:xfrm>
            <a:off x="1190520" y="4059720"/>
            <a:ext cx="4535280" cy="148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4" name="Picture 6" descr="Graphical user interface, text, application, email&#10;&#10;Description automatically generated"/>
          <p:cNvPicPr/>
          <p:nvPr/>
        </p:nvPicPr>
        <p:blipFill>
          <a:blip r:embed="rId2"/>
          <a:stretch/>
        </p:blipFill>
        <p:spPr>
          <a:xfrm>
            <a:off x="6465600" y="4082400"/>
            <a:ext cx="2742840" cy="1438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5" name="Rectangle 3"/>
          <p:cNvSpPr/>
          <p:nvPr/>
        </p:nvSpPr>
        <p:spPr>
          <a:xfrm>
            <a:off x="0" y="6515280"/>
            <a:ext cx="12191760" cy="33624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66" name="Right Triangle 7"/>
          <p:cNvSpPr/>
          <p:nvPr/>
        </p:nvSpPr>
        <p:spPr>
          <a:xfrm rot="10800000">
            <a:off x="4660560" y="0"/>
            <a:ext cx="7529040" cy="549720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67" name="" descr=""/>
          <p:cNvPicPr/>
          <p:nvPr/>
        </p:nvPicPr>
        <p:blipFill>
          <a:blip r:embed="rId3"/>
          <a:stretch/>
        </p:blipFill>
        <p:spPr>
          <a:xfrm>
            <a:off x="228600" y="228600"/>
            <a:ext cx="1066680" cy="1066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464840" y="1958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Brand Kit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838080" y="168660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We also recommend you update your BrandKit as this will make it easier to create cohesive branding across all of your emails.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Brand Colors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Red- #cd212a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Dark gray- #666666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Yellow- #fff200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170" name="Picture 4" descr="Graphical user interface, application&#10;&#10;Description automatically generated"/>
          <p:cNvPicPr/>
          <p:nvPr/>
        </p:nvPicPr>
        <p:blipFill>
          <a:blip r:embed="rId1"/>
          <a:stretch/>
        </p:blipFill>
        <p:spPr>
          <a:xfrm>
            <a:off x="5799600" y="2633040"/>
            <a:ext cx="4266720" cy="3038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1" name="Rectangle 4"/>
          <p:cNvSpPr/>
          <p:nvPr/>
        </p:nvSpPr>
        <p:spPr>
          <a:xfrm>
            <a:off x="0" y="6515280"/>
            <a:ext cx="12191760" cy="33624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72" name="Right Triangle 6"/>
          <p:cNvSpPr/>
          <p:nvPr/>
        </p:nvSpPr>
        <p:spPr>
          <a:xfrm rot="10800000">
            <a:off x="4660560" y="0"/>
            <a:ext cx="7529040" cy="549720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2"/>
          <a:stretch/>
        </p:blipFill>
        <p:spPr>
          <a:xfrm>
            <a:off x="237240" y="195120"/>
            <a:ext cx="1066680" cy="1066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422360" y="1958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Contact Lists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570240" y="1614960"/>
            <a:ext cx="1106100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Lists that are preloaded and maintained by National have a yellow star next to them.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2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These lists should not ever be deleted under any circumstances.</a:t>
            </a: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 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If you have an issue or question about lists and how to use them please contact Belinda.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6" name="Rectangle 3"/>
          <p:cNvSpPr/>
          <p:nvPr/>
        </p:nvSpPr>
        <p:spPr>
          <a:xfrm>
            <a:off x="0" y="6515280"/>
            <a:ext cx="12191760" cy="33624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77" name="Right Triangle 7"/>
          <p:cNvSpPr/>
          <p:nvPr/>
        </p:nvSpPr>
        <p:spPr>
          <a:xfrm rot="10800000">
            <a:off x="4660560" y="0"/>
            <a:ext cx="7529040" cy="549720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1"/>
          <a:stretch/>
        </p:blipFill>
        <p:spPr>
          <a:xfrm>
            <a:off x="237240" y="195120"/>
            <a:ext cx="1066680" cy="1066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17" descr=""/>
          <p:cNvPicPr/>
          <p:nvPr/>
        </p:nvPicPr>
        <p:blipFill>
          <a:blip r:embed="rId1"/>
          <a:stretch/>
        </p:blipFill>
        <p:spPr>
          <a:xfrm>
            <a:off x="5225400" y="5360040"/>
            <a:ext cx="5990400" cy="496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0" name="Picture 15" descr=""/>
          <p:cNvPicPr/>
          <p:nvPr/>
        </p:nvPicPr>
        <p:blipFill>
          <a:blip r:embed="rId2"/>
          <a:stretch/>
        </p:blipFill>
        <p:spPr>
          <a:xfrm>
            <a:off x="5814360" y="4096080"/>
            <a:ext cx="4625280" cy="513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1" name="Picture 13" descr=""/>
          <p:cNvPicPr/>
          <p:nvPr/>
        </p:nvPicPr>
        <p:blipFill>
          <a:blip r:embed="rId3"/>
          <a:stretch/>
        </p:blipFill>
        <p:spPr>
          <a:xfrm>
            <a:off x="5685120" y="3371400"/>
            <a:ext cx="5409720" cy="44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422360" y="1958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Contact Lists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757440" y="1614960"/>
            <a:ext cx="1087380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Get to your contact lists by clicking Contacts in the top menu.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Here you will find both manually created and preloaded lists.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Regional Accounts will see: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 “Current Member General List” which includes the members of your region that are active (are not expired).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 list for each chapter (if your region has chapters) starting with “CH-.” This will be a general list for each chapter.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Chapter Accounts will see: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 “Current Member General List” which includes the members of your chapter that are active (not expired). 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184" name="Picture 5" descr=""/>
          <p:cNvPicPr/>
          <p:nvPr/>
        </p:nvPicPr>
        <p:blipFill>
          <a:blip r:embed="rId4"/>
          <a:stretch/>
        </p:blipFill>
        <p:spPr>
          <a:xfrm>
            <a:off x="9992880" y="1929600"/>
            <a:ext cx="1306800" cy="404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5" name="Rectangle 3"/>
          <p:cNvSpPr/>
          <p:nvPr/>
        </p:nvSpPr>
        <p:spPr>
          <a:xfrm>
            <a:off x="0" y="6515280"/>
            <a:ext cx="12191760" cy="33624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86" name="Right Triangle 7"/>
          <p:cNvSpPr/>
          <p:nvPr/>
        </p:nvSpPr>
        <p:spPr>
          <a:xfrm rot="10800000">
            <a:off x="4660560" y="0"/>
            <a:ext cx="7529040" cy="549720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422360" y="1958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Making templates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838080" y="1622520"/>
            <a:ext cx="1076076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There is a template available with current header and footer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ourier New"/>
              <a:buChar char="o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You can find this by clicking Marketing Campaigns in the top menu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ourier New"/>
              <a:buChar char="o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The template named 2024 Updated Email Template can be copied by clicking on the three dots and then click copy to create a template that you can modify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9" name="Rectangle 8"/>
          <p:cNvSpPr/>
          <p:nvPr/>
        </p:nvSpPr>
        <p:spPr>
          <a:xfrm>
            <a:off x="0" y="6515280"/>
            <a:ext cx="12191760" cy="33624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90" name="Right Triangle 13"/>
          <p:cNvSpPr/>
          <p:nvPr/>
        </p:nvSpPr>
        <p:spPr>
          <a:xfrm rot="10800000">
            <a:off x="4660560" y="0"/>
            <a:ext cx="7529040" cy="549720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91" name="Picture 4" descr="A blue sign with white text&#10;&#10;Description automatically generated"/>
          <p:cNvPicPr/>
          <p:nvPr/>
        </p:nvPicPr>
        <p:blipFill>
          <a:blip r:embed="rId1"/>
          <a:stretch/>
        </p:blipFill>
        <p:spPr>
          <a:xfrm>
            <a:off x="9883800" y="1865520"/>
            <a:ext cx="1909080" cy="433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2" name="Picture 5" descr="A screenshot of a email&#10;&#10;Description automatically generated"/>
          <p:cNvPicPr/>
          <p:nvPr/>
        </p:nvPicPr>
        <p:blipFill>
          <a:blip r:embed="rId2"/>
          <a:stretch/>
        </p:blipFill>
        <p:spPr>
          <a:xfrm>
            <a:off x="1423800" y="3204360"/>
            <a:ext cx="9156960" cy="3243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3" name="" descr=""/>
          <p:cNvPicPr/>
          <p:nvPr/>
        </p:nvPicPr>
        <p:blipFill>
          <a:blip r:embed="rId3"/>
          <a:stretch/>
        </p:blipFill>
        <p:spPr>
          <a:xfrm>
            <a:off x="237240" y="195120"/>
            <a:ext cx="1066680" cy="1066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532160" y="2746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Getting to the Homepage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3" name="Right Triangle 3"/>
          <p:cNvSpPr/>
          <p:nvPr/>
        </p:nvSpPr>
        <p:spPr>
          <a:xfrm rot="10800000">
            <a:off x="4660560" y="0"/>
            <a:ext cx="7529040" cy="549720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64" name="Picture 5" descr=""/>
          <p:cNvPicPr/>
          <p:nvPr/>
        </p:nvPicPr>
        <p:blipFill>
          <a:blip r:embed="rId1"/>
          <a:stretch/>
        </p:blipFill>
        <p:spPr>
          <a:xfrm>
            <a:off x="-2520" y="6590880"/>
            <a:ext cx="12191760" cy="333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80680" y="1891800"/>
            <a:ext cx="518976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If you are signed into your account and would like to get to the front-end, click the Ferrari Club logo in the top left of the screen. 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66" name="Picture 1" descr=""/>
          <p:cNvPicPr/>
          <p:nvPr/>
        </p:nvPicPr>
        <p:blipFill>
          <a:blip r:embed="rId2"/>
          <a:stretch/>
        </p:blipFill>
        <p:spPr>
          <a:xfrm>
            <a:off x="6157080" y="1891800"/>
            <a:ext cx="4986000" cy="3416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" name="" descr=""/>
          <p:cNvPicPr/>
          <p:nvPr/>
        </p:nvPicPr>
        <p:blipFill>
          <a:blip r:embed="rId3"/>
          <a:stretch/>
        </p:blipFill>
        <p:spPr>
          <a:xfrm>
            <a:off x="242640" y="352800"/>
            <a:ext cx="1066680" cy="1066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422360" y="1958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Making template updates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838080" y="1622520"/>
            <a:ext cx="1076076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Here is a </a:t>
            </a:r>
            <a:r>
              <a:rPr b="0" lang="en-US" sz="2800" strike="noStrike" u="sng">
                <a:solidFill>
                  <a:srgbClr val="666666"/>
                </a:solidFill>
                <a:effectLst/>
                <a:uFillTx/>
                <a:latin typeface="Calibri"/>
                <a:hlinkClick r:id="rId1"/>
              </a:rPr>
              <a:t>useful link 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for customizing content within the template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666666"/>
              </a:buClr>
              <a:buFont typeface="Arial"/>
              <a:buChar char="•"/>
            </a:pPr>
            <a:r>
              <a:rPr b="0" lang="en-US" sz="2800" strike="noStrike" u="sng">
                <a:solidFill>
                  <a:srgbClr val="666666"/>
                </a:solidFill>
                <a:effectLst/>
                <a:uFillTx/>
                <a:latin typeface="Calibri"/>
                <a:hlinkClick r:id="rId2"/>
              </a:rPr>
              <a:t>Here is also a step-by-step guide 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on crafting and sending an email 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You can access the Ferrari Club logo </a:t>
            </a:r>
            <a:r>
              <a:rPr b="0" lang="en-US" sz="2800" strike="noStrike" u="sng">
                <a:solidFill>
                  <a:srgbClr val="666666"/>
                </a:solidFill>
                <a:effectLst/>
                <a:uFillTx/>
                <a:latin typeface="Calibri"/>
                <a:hlinkClick r:id="rId3"/>
              </a:rPr>
              <a:t>here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196" name="Picture 5" descr="A picture containing graphical user interface&#10;&#10;Description automatically generated"/>
          <p:cNvPicPr/>
          <p:nvPr/>
        </p:nvPicPr>
        <p:blipFill>
          <a:blip r:embed="rId4"/>
          <a:stretch/>
        </p:blipFill>
        <p:spPr>
          <a:xfrm>
            <a:off x="3772800" y="2732040"/>
            <a:ext cx="3775680" cy="771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7" name="Rectangle 8"/>
          <p:cNvSpPr/>
          <p:nvPr/>
        </p:nvSpPr>
        <p:spPr>
          <a:xfrm>
            <a:off x="0" y="6515280"/>
            <a:ext cx="12191760" cy="33624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98" name="Right Triangle 13"/>
          <p:cNvSpPr/>
          <p:nvPr/>
        </p:nvSpPr>
        <p:spPr>
          <a:xfrm rot="10800000">
            <a:off x="4660560" y="0"/>
            <a:ext cx="7529040" cy="549720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99" name="" descr=""/>
          <p:cNvPicPr/>
          <p:nvPr/>
        </p:nvPicPr>
        <p:blipFill>
          <a:blip r:embed="rId5"/>
          <a:stretch/>
        </p:blipFill>
        <p:spPr>
          <a:xfrm>
            <a:off x="237240" y="195120"/>
            <a:ext cx="1066680" cy="1066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532160" y="2746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Getting back to your Profile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9" name="Right Triangle 3"/>
          <p:cNvSpPr/>
          <p:nvPr/>
        </p:nvSpPr>
        <p:spPr>
          <a:xfrm rot="10800000">
            <a:off x="4660560" y="0"/>
            <a:ext cx="7529040" cy="549720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70" name="Picture 5" descr=""/>
          <p:cNvPicPr/>
          <p:nvPr/>
        </p:nvPicPr>
        <p:blipFill>
          <a:blip r:embed="rId1"/>
          <a:stretch/>
        </p:blipFill>
        <p:spPr>
          <a:xfrm>
            <a:off x="-2520" y="6590880"/>
            <a:ext cx="12191760" cy="333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80680" y="1891800"/>
            <a:ext cx="518976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2" name="Content Placeholder 13"/>
          <p:cNvSpPr/>
          <p:nvPr/>
        </p:nvSpPr>
        <p:spPr>
          <a:xfrm>
            <a:off x="903600" y="1891800"/>
            <a:ext cx="5189760" cy="43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To get to your profile from the homepage, scroll down and choose “Profile Home” under “My Profile”.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3" name="Picture 10" descr=""/>
          <p:cNvPicPr/>
          <p:nvPr/>
        </p:nvPicPr>
        <p:blipFill>
          <a:blip r:embed="rId2"/>
          <a:stretch/>
        </p:blipFill>
        <p:spPr>
          <a:xfrm>
            <a:off x="6334560" y="1551240"/>
            <a:ext cx="4618800" cy="4691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" name="Picture 7" descr="Logo&#10;&#10;Description automatically generated"/>
          <p:cNvPicPr/>
          <p:nvPr/>
        </p:nvPicPr>
        <p:blipFill>
          <a:blip r:embed="rId3"/>
          <a:stretch/>
        </p:blipFill>
        <p:spPr>
          <a:xfrm>
            <a:off x="219960" y="330120"/>
            <a:ext cx="1066320" cy="106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" name="" descr=""/>
          <p:cNvPicPr/>
          <p:nvPr/>
        </p:nvPicPr>
        <p:blipFill>
          <a:blip r:embed="rId4"/>
          <a:stretch/>
        </p:blipFill>
        <p:spPr>
          <a:xfrm>
            <a:off x="243000" y="353160"/>
            <a:ext cx="1066680" cy="1066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54840" y="3049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Getting to Region/Chapter from Profile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7" name="Right Triangle 3"/>
          <p:cNvSpPr/>
          <p:nvPr/>
        </p:nvSpPr>
        <p:spPr>
          <a:xfrm rot="10800000">
            <a:off x="4660560" y="0"/>
            <a:ext cx="7529040" cy="549720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78" name="Picture 5" descr=""/>
          <p:cNvPicPr/>
          <p:nvPr/>
        </p:nvPicPr>
        <p:blipFill>
          <a:blip r:embed="rId1"/>
          <a:stretch/>
        </p:blipFill>
        <p:spPr>
          <a:xfrm>
            <a:off x="-2520" y="6590880"/>
            <a:ext cx="12191760" cy="333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580680" y="1891800"/>
            <a:ext cx="518976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0" name="Content Placeholder 13"/>
          <p:cNvSpPr/>
          <p:nvPr/>
        </p:nvSpPr>
        <p:spPr>
          <a:xfrm>
            <a:off x="903600" y="1891800"/>
            <a:ext cx="4866840" cy="43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To get to your Region or chapter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1" name="Picture 4" descr=""/>
          <p:cNvPicPr/>
          <p:nvPr/>
        </p:nvPicPr>
        <p:blipFill>
          <a:blip r:embed="rId2"/>
          <a:stretch/>
        </p:blipFill>
        <p:spPr>
          <a:xfrm>
            <a:off x="5770800" y="1941120"/>
            <a:ext cx="5985720" cy="2983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" name="Picture 7" descr="Logo&#10;&#10;Description automatically generated"/>
          <p:cNvPicPr/>
          <p:nvPr/>
        </p:nvPicPr>
        <p:blipFill>
          <a:blip r:embed="rId3"/>
          <a:stretch/>
        </p:blipFill>
        <p:spPr>
          <a:xfrm>
            <a:off x="219960" y="330120"/>
            <a:ext cx="1066320" cy="106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" name="" descr=""/>
          <p:cNvPicPr/>
          <p:nvPr/>
        </p:nvPicPr>
        <p:blipFill>
          <a:blip r:embed="rId4"/>
          <a:stretch/>
        </p:blipFill>
        <p:spPr>
          <a:xfrm>
            <a:off x="243000" y="353160"/>
            <a:ext cx="1066680" cy="1066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517040" y="282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Getting to your Region/Chapter from your homepage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5" name="Right Triangle 3"/>
          <p:cNvSpPr/>
          <p:nvPr/>
        </p:nvSpPr>
        <p:spPr>
          <a:xfrm rot="10800000">
            <a:off x="4660560" y="0"/>
            <a:ext cx="7529040" cy="549720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86" name="Picture 5" descr=""/>
          <p:cNvPicPr/>
          <p:nvPr/>
        </p:nvPicPr>
        <p:blipFill>
          <a:blip r:embed="rId1"/>
          <a:stretch/>
        </p:blipFill>
        <p:spPr>
          <a:xfrm>
            <a:off x="-2520" y="6590880"/>
            <a:ext cx="12191760" cy="333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580680" y="1891800"/>
            <a:ext cx="518976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8" name="Content Placeholder 13"/>
          <p:cNvSpPr/>
          <p:nvPr/>
        </p:nvSpPr>
        <p:spPr>
          <a:xfrm>
            <a:off x="903600" y="1891800"/>
            <a:ext cx="5189760" cy="43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To get to groups from the homepage, scroll down and choose “Groups” under “My Profile”.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9" name="Picture 2" descr=""/>
          <p:cNvPicPr/>
          <p:nvPr/>
        </p:nvPicPr>
        <p:blipFill>
          <a:blip r:embed="rId2"/>
          <a:stretch/>
        </p:blipFill>
        <p:spPr>
          <a:xfrm>
            <a:off x="6713640" y="1306800"/>
            <a:ext cx="4491720" cy="5109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Picture 7" descr="Logo&#10;&#10;Description automatically generated"/>
          <p:cNvPicPr/>
          <p:nvPr/>
        </p:nvPicPr>
        <p:blipFill>
          <a:blip r:embed="rId3"/>
          <a:stretch/>
        </p:blipFill>
        <p:spPr>
          <a:xfrm>
            <a:off x="219960" y="330120"/>
            <a:ext cx="1066320" cy="106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" name="" descr=""/>
          <p:cNvPicPr/>
          <p:nvPr/>
        </p:nvPicPr>
        <p:blipFill>
          <a:blip r:embed="rId4"/>
          <a:stretch/>
        </p:blipFill>
        <p:spPr>
          <a:xfrm>
            <a:off x="243000" y="353160"/>
            <a:ext cx="1066680" cy="1066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509840" y="2746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Getting to your Reports.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3" name="Right Triangle 3"/>
          <p:cNvSpPr/>
          <p:nvPr/>
        </p:nvSpPr>
        <p:spPr>
          <a:xfrm rot="10800000">
            <a:off x="4660560" y="0"/>
            <a:ext cx="7529040" cy="549720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94" name="Picture 5" descr=""/>
          <p:cNvPicPr/>
          <p:nvPr/>
        </p:nvPicPr>
        <p:blipFill>
          <a:blip r:embed="rId1"/>
          <a:stretch/>
        </p:blipFill>
        <p:spPr>
          <a:xfrm>
            <a:off x="-2520" y="6590880"/>
            <a:ext cx="12191760" cy="333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580680" y="1891800"/>
            <a:ext cx="518976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6" name="Content Placeholder 13"/>
          <p:cNvSpPr/>
          <p:nvPr/>
        </p:nvSpPr>
        <p:spPr>
          <a:xfrm>
            <a:off x="903600" y="1891800"/>
            <a:ext cx="5189760" cy="43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On the Groups page, you’ll want to locate your group and click “Manage Group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“Admin” on the top right and then click “Available Reports” in the bottom right of the pop-up.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7" name="Picture 2" descr=""/>
          <p:cNvPicPr/>
          <p:nvPr/>
        </p:nvPicPr>
        <p:blipFill>
          <a:blip r:embed="rId2"/>
          <a:stretch/>
        </p:blipFill>
        <p:spPr>
          <a:xfrm>
            <a:off x="6946200" y="1891800"/>
            <a:ext cx="4474080" cy="1292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8" name="Picture 7" descr="Logo&#10;&#10;Description automatically generated"/>
          <p:cNvPicPr/>
          <p:nvPr/>
        </p:nvPicPr>
        <p:blipFill>
          <a:blip r:embed="rId3"/>
          <a:stretch/>
        </p:blipFill>
        <p:spPr>
          <a:xfrm>
            <a:off x="219960" y="330120"/>
            <a:ext cx="1066320" cy="106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9" name="Picture 8" descr=""/>
          <p:cNvPicPr/>
          <p:nvPr/>
        </p:nvPicPr>
        <p:blipFill>
          <a:blip r:embed="rId4"/>
          <a:stretch/>
        </p:blipFill>
        <p:spPr>
          <a:xfrm>
            <a:off x="7144920" y="3476160"/>
            <a:ext cx="4076280" cy="2127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0" name="" descr=""/>
          <p:cNvPicPr/>
          <p:nvPr/>
        </p:nvPicPr>
        <p:blipFill>
          <a:blip r:embed="rId5"/>
          <a:stretch/>
        </p:blipFill>
        <p:spPr>
          <a:xfrm>
            <a:off x="243000" y="353160"/>
            <a:ext cx="1066680" cy="1066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494720" y="2746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Reading reports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2" name="Right Triangle 3"/>
          <p:cNvSpPr/>
          <p:nvPr/>
        </p:nvSpPr>
        <p:spPr>
          <a:xfrm rot="10800000">
            <a:off x="4660560" y="0"/>
            <a:ext cx="7529040" cy="549720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03" name="Picture 5" descr=""/>
          <p:cNvPicPr/>
          <p:nvPr/>
        </p:nvPicPr>
        <p:blipFill>
          <a:blip r:embed="rId1"/>
          <a:stretch/>
        </p:blipFill>
        <p:spPr>
          <a:xfrm>
            <a:off x="-2520" y="6590880"/>
            <a:ext cx="12191760" cy="333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580680" y="1891800"/>
            <a:ext cx="518976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5" name="Content Placeholder 13"/>
          <p:cNvSpPr/>
          <p:nvPr/>
        </p:nvSpPr>
        <p:spPr>
          <a:xfrm>
            <a:off x="420840" y="2055960"/>
            <a:ext cx="5672520" cy="43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Satoshi"/>
              </a:rPr>
              <a:t>The date you see under the "Date Created" column is the date the report was made. The data within the report is </a:t>
            </a: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Satoshi"/>
              </a:rPr>
              <a:t>dynamic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Satoshi"/>
              </a:rPr>
              <a:t>, meaning it updates with membership changes regularly.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6" name="Picture 2" descr=""/>
          <p:cNvPicPr/>
          <p:nvPr/>
        </p:nvPicPr>
        <p:blipFill>
          <a:blip r:embed="rId2"/>
          <a:stretch/>
        </p:blipFill>
        <p:spPr>
          <a:xfrm>
            <a:off x="6752160" y="2304720"/>
            <a:ext cx="4716000" cy="2651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7" name="Picture 7" descr="Logo&#10;&#10;Description automatically generated"/>
          <p:cNvPicPr/>
          <p:nvPr/>
        </p:nvPicPr>
        <p:blipFill>
          <a:blip r:embed="rId3"/>
          <a:stretch/>
        </p:blipFill>
        <p:spPr>
          <a:xfrm>
            <a:off x="219960" y="330120"/>
            <a:ext cx="1066320" cy="106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8" name="" descr=""/>
          <p:cNvPicPr/>
          <p:nvPr/>
        </p:nvPicPr>
        <p:blipFill>
          <a:blip r:embed="rId4"/>
          <a:stretch/>
        </p:blipFill>
        <p:spPr>
          <a:xfrm>
            <a:off x="243000" y="353160"/>
            <a:ext cx="1066680" cy="1066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414080" y="1958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Logging in to Constant Contact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76540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Where: </a:t>
            </a:r>
            <a:r>
              <a:rPr b="0" lang="en-US" sz="2800" strike="noStrike" u="sng">
                <a:solidFill>
                  <a:schemeClr val="dk1"/>
                </a:solidFill>
                <a:effectLst/>
                <a:uFillTx/>
                <a:latin typeface="Calibri"/>
                <a:ea typeface="Calibri"/>
                <a:hlinkClick r:id="rId1"/>
              </a:rPr>
              <a:t>https://login.constantcontact.com/login/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An invitation or Username will be sent to you as RD or CP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Password: If you were not sent the password previously, you can reset your password by choosing the "Forgot Password" option and having a reset email sent to you.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111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19960" y="330120"/>
            <a:ext cx="1066320" cy="106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2" name="Picture 7" descr=""/>
          <p:cNvPicPr/>
          <p:nvPr/>
        </p:nvPicPr>
        <p:blipFill>
          <a:blip r:embed="rId3"/>
          <a:stretch/>
        </p:blipFill>
        <p:spPr>
          <a:xfrm>
            <a:off x="6975000" y="1397160"/>
            <a:ext cx="4513680" cy="4104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3" name="Rectangle 3"/>
          <p:cNvSpPr/>
          <p:nvPr/>
        </p:nvSpPr>
        <p:spPr>
          <a:xfrm>
            <a:off x="0" y="6515280"/>
            <a:ext cx="12191760" cy="33624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4" name="Right Triangle 4"/>
          <p:cNvSpPr/>
          <p:nvPr/>
        </p:nvSpPr>
        <p:spPr>
          <a:xfrm rot="10800000">
            <a:off x="4660560" y="0"/>
            <a:ext cx="7529040" cy="549720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4"/>
          <a:stretch/>
        </p:blipFill>
        <p:spPr>
          <a:xfrm>
            <a:off x="243000" y="353160"/>
            <a:ext cx="1066680" cy="1066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397160" y="1958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Update Account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923120"/>
            <a:ext cx="10515240" cy="1345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The very first thing that needs to be done when you login for the first time is to verify your account information and update anything that is incorrect or missing. 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118" name="Picture 4" descr="Graphical user interface, text, application, chat or text message&#10;&#10;Description automatically generated"/>
          <p:cNvPicPr/>
          <p:nvPr/>
        </p:nvPicPr>
        <p:blipFill>
          <a:blip r:embed="rId1"/>
          <a:stretch/>
        </p:blipFill>
        <p:spPr>
          <a:xfrm>
            <a:off x="7767720" y="3366720"/>
            <a:ext cx="4038120" cy="2572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9" name="TextBox 6"/>
          <p:cNvSpPr/>
          <p:nvPr/>
        </p:nvSpPr>
        <p:spPr>
          <a:xfrm>
            <a:off x="838080" y="3686760"/>
            <a:ext cx="6723720" cy="138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To get to your account click on your name in the top right corner and then click on My Account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0" name="Picture 7" descr="Logo&#10;&#10;Description automatically generated"/>
          <p:cNvPicPr/>
          <p:nvPr/>
        </p:nvPicPr>
        <p:blipFill>
          <a:blip r:embed="rId2"/>
          <a:stretch/>
        </p:blipFill>
        <p:spPr>
          <a:xfrm>
            <a:off x="219960" y="330120"/>
            <a:ext cx="1066320" cy="106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" name="Rectangle 4"/>
          <p:cNvSpPr/>
          <p:nvPr/>
        </p:nvSpPr>
        <p:spPr>
          <a:xfrm>
            <a:off x="0" y="6515280"/>
            <a:ext cx="12191760" cy="33624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2" name="Right Triangle 7"/>
          <p:cNvSpPr/>
          <p:nvPr/>
        </p:nvSpPr>
        <p:spPr>
          <a:xfrm rot="10800000">
            <a:off x="4660560" y="0"/>
            <a:ext cx="7529040" cy="549720"/>
          </a:xfrm>
          <a:prstGeom prst="rtTriangle">
            <a:avLst/>
          </a:prstGeom>
          <a:solidFill>
            <a:srgbClr val="cd21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3"/>
          <a:stretch/>
        </p:blipFill>
        <p:spPr>
          <a:xfrm>
            <a:off x="243000" y="353160"/>
            <a:ext cx="1066680" cy="1066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A9F2026260F841A2D3B4DC005C5B99" ma:contentTypeVersion="17" ma:contentTypeDescription="Create a new document." ma:contentTypeScope="" ma:versionID="9e8ac8830f1b2c7de5f973cf4030fa31">
  <xsd:schema xmlns:xsd="http://www.w3.org/2001/XMLSchema" xmlns:xs="http://www.w3.org/2001/XMLSchema" xmlns:p="http://schemas.microsoft.com/office/2006/metadata/properties" xmlns:ns2="8d5d35d6-76dd-4d47-b035-4efd43c78571" xmlns:ns3="e1b8ce9b-97fe-4fdb-b8f3-232e8f21a36d" targetNamespace="http://schemas.microsoft.com/office/2006/metadata/properties" ma:root="true" ma:fieldsID="097e76c40158ddba1a497fab7562383a" ns2:_="" ns3:_="">
    <xsd:import namespace="8d5d35d6-76dd-4d47-b035-4efd43c78571"/>
    <xsd:import namespace="e1b8ce9b-97fe-4fdb-b8f3-232e8f21a3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d35d6-76dd-4d47-b035-4efd43c78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d5187bb-8a61-4a92-ba5a-0169820568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8ce9b-97fe-4fdb-b8f3-232e8f21a36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624f53a-f4f8-413c-aa61-8d2553c2e375}" ma:internalName="TaxCatchAll" ma:showField="CatchAllData" ma:web="e1b8ce9b-97fe-4fdb-b8f3-232e8f21a3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8d5d35d6-76dd-4d47-b035-4efd43c78571" xsi:nil="true"/>
    <lcf76f155ced4ddcb4097134ff3c332f xmlns="8d5d35d6-76dd-4d47-b035-4efd43c78571">
      <Terms xmlns="http://schemas.microsoft.com/office/infopath/2007/PartnerControls"/>
    </lcf76f155ced4ddcb4097134ff3c332f>
    <TaxCatchAll xmlns="e1b8ce9b-97fe-4fdb-b8f3-232e8f21a36d" xsi:nil="true"/>
    <SharedWithUsers xmlns="e1b8ce9b-97fe-4fdb-b8f3-232e8f21a36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DCA8552-1FE4-4119-AB78-8A0B56DDEA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5B4727-0E72-4C8B-AE72-2FB2E7BB70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5d35d6-76dd-4d47-b035-4efd43c78571"/>
    <ds:schemaRef ds:uri="e1b8ce9b-97fe-4fdb-b8f3-232e8f21a3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740149-8BB6-43D7-B628-D0B9AF81F3E3}">
  <ds:schemaRefs>
    <ds:schemaRef ds:uri="8d5d35d6-76dd-4d47-b035-4efd43c78571"/>
    <ds:schemaRef ds:uri="e1b8ce9b-97fe-4fdb-b8f3-232e8f21a36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Application>LibreOffice/25.2.6.1$Windows_X86_64 LibreOffice_project/13f8d05e475a6b6572cdd8fe3af1421c659c51c2</Application>
  <AppVersion>15.0000</AppVersion>
  <Words>743</Words>
  <Paragraphs>106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2022-12-07T19:17:43Z</dcterms:created>
  <dc:creator>Ged Farnaby</dc:creator>
  <dc:description/>
  <dc:language>en-US</dc:language>
  <cp:lastModifiedBy>Chris Rabkin</cp:lastModifiedBy>
  <dcterms:modified xsi:type="dcterms:W3CDTF">2025-10-30T13:48:42Z</dcterms:modified>
  <cp:revision>3</cp:revision>
  <dc:subject/>
  <dc:title>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lianceAssetId">
    <vt:lpwstr/>
  </property>
  <property fmtid="{D5CDD505-2E9C-101B-9397-08002B2CF9AE}" pid="3" name="ContentTypeId">
    <vt:lpwstr>0x01010021A9F2026260F841A2D3B4DC005C5B99</vt:lpwstr>
  </property>
  <property fmtid="{D5CDD505-2E9C-101B-9397-08002B2CF9AE}" pid="4" name="MediaServiceImageTags">
    <vt:lpwstr/>
  </property>
  <property fmtid="{D5CDD505-2E9C-101B-9397-08002B2CF9AE}" pid="5" name="PresentationFormat">
    <vt:lpwstr>Widescreen</vt:lpwstr>
  </property>
  <property fmtid="{D5CDD505-2E9C-101B-9397-08002B2CF9AE}" pid="6" name="Slides">
    <vt:i4>20</vt:i4>
  </property>
  <property fmtid="{D5CDD505-2E9C-101B-9397-08002B2CF9AE}" pid="7" name="TriggerFlowInfo">
    <vt:lpwstr/>
  </property>
  <property fmtid="{D5CDD505-2E9C-101B-9397-08002B2CF9AE}" pid="8" name="_ExtendedDescription">
    <vt:lpwstr/>
  </property>
</Properties>
</file>