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305" r:id="rId9"/>
    <p:sldId id="307" r:id="rId10"/>
    <p:sldId id="262" r:id="rId11"/>
    <p:sldId id="287" r:id="rId12"/>
    <p:sldId id="279" r:id="rId13"/>
    <p:sldId id="265" r:id="rId14"/>
    <p:sldId id="267" r:id="rId15"/>
    <p:sldId id="288" r:id="rId16"/>
    <p:sldId id="276" r:id="rId17"/>
    <p:sldId id="291" r:id="rId18"/>
    <p:sldId id="298" r:id="rId19"/>
    <p:sldId id="299" r:id="rId20"/>
    <p:sldId id="300" r:id="rId21"/>
    <p:sldId id="301" r:id="rId22"/>
    <p:sldId id="292" r:id="rId23"/>
    <p:sldId id="280" r:id="rId24"/>
    <p:sldId id="268" r:id="rId25"/>
    <p:sldId id="293" r:id="rId26"/>
    <p:sldId id="281" r:id="rId27"/>
    <p:sldId id="296" r:id="rId28"/>
    <p:sldId id="297" r:id="rId29"/>
    <p:sldId id="304" r:id="rId30"/>
    <p:sldId id="277" r:id="rId31"/>
    <p:sldId id="272" r:id="rId32"/>
    <p:sldId id="274" r:id="rId33"/>
    <p:sldId id="270" r:id="rId34"/>
    <p:sldId id="273" r:id="rId35"/>
    <p:sldId id="289" r:id="rId3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F6BC9129-C3E6-4C6B-A6A5-9566AC90739E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6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829846"/>
            <a:ext cx="2972108" cy="466554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E99BCC27-BB59-4581-BA3C-C271D51D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3819-EF76-4C4C-BA17-9C96749A7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FAB5-5B71-44AC-8A45-93BFFA650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3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1338-5D23-45FE-8306-A8AB0CE53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5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8846-007A-4DB9-8AA3-94DEA20C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51BA1-F196-481B-A7CC-02D20501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1782-3B1C-47DE-AC96-BBC80E73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9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C4DA-B5BE-4175-AC51-CEEE4362E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53E93-2612-4498-8369-322710B5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D1A9-FA71-4F36-99A7-79F7EB70C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7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548F0-C1D8-45E6-AC3E-21E4FCAC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D8D5-12C4-4C97-B712-C98320E4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5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6CAE-6782-4E02-A106-2F8DB3142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C6A9-9B1F-4E64-A7FF-4F829BB04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68855-E97C-4758-89C5-ECA5949FE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40598C-7E77-42BE-ADC0-A3FA4EF1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535" y="612460"/>
            <a:ext cx="7772400" cy="2304901"/>
          </a:xfrm>
        </p:spPr>
        <p:txBody>
          <a:bodyPr/>
          <a:lstStyle/>
          <a:p>
            <a:pPr eaLnBrk="1" hangingPunct="1"/>
            <a:br>
              <a:rPr lang="en-US" sz="2800" b="1" i="1" dirty="0">
                <a:latin typeface="Arial Black" pitchFamily="34" charset="0"/>
              </a:rPr>
            </a:br>
            <a: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  <a:t>Ferrari Club of America</a:t>
            </a:r>
            <a:br>
              <a:rPr lang="en-US" sz="2800" b="1" i="1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en-US" sz="2000" i="1" dirty="0" err="1">
                <a:latin typeface="Bodoni MT Black" panose="02070A03080606020203" pitchFamily="18" charset="0"/>
              </a:rPr>
              <a:t>Concours</a:t>
            </a:r>
            <a:br>
              <a:rPr lang="en-US" sz="2000" i="1" dirty="0">
                <a:latin typeface="Bodoni MT Black" panose="02070A03080606020203" pitchFamily="18" charset="0"/>
              </a:rPr>
            </a:br>
            <a:r>
              <a:rPr lang="en-US" sz="2000" i="1" dirty="0" err="1">
                <a:latin typeface="Bodoni MT Black" panose="02070A03080606020203" pitchFamily="18" charset="0"/>
              </a:rPr>
              <a:t>Coppa</a:t>
            </a:r>
            <a:r>
              <a:rPr lang="en-US" sz="2000" i="1" dirty="0">
                <a:latin typeface="Bodoni MT Black" panose="02070A03080606020203" pitchFamily="18" charset="0"/>
              </a:rPr>
              <a:t> Bella </a:t>
            </a:r>
            <a:r>
              <a:rPr lang="en-US" sz="2000" i="1" dirty="0" err="1">
                <a:latin typeface="Bodoni MT Black" panose="02070A03080606020203" pitchFamily="18" charset="0"/>
              </a:rPr>
              <a:t>Macchina</a:t>
            </a:r>
            <a:br>
              <a:rPr lang="en-US" sz="2000" i="1" dirty="0">
                <a:latin typeface="Bodoni MT Black" panose="02070A03080606020203" pitchFamily="18" charset="0"/>
              </a:rPr>
            </a:br>
            <a:r>
              <a:rPr lang="en-US" sz="2000" i="1" dirty="0" err="1">
                <a:latin typeface="Bodoni MT Black" panose="02070A03080606020203" pitchFamily="18" charset="0"/>
              </a:rPr>
              <a:t>Coppa</a:t>
            </a:r>
            <a:r>
              <a:rPr lang="en-US" sz="2000" i="1" dirty="0">
                <a:latin typeface="Bodoni MT Black" panose="02070A03080606020203" pitchFamily="18" charset="0"/>
              </a:rPr>
              <a:t> GT</a:t>
            </a:r>
            <a:br>
              <a:rPr lang="en-US" sz="2000" i="1" dirty="0">
                <a:latin typeface="Bodoni MT Black" panose="02070A03080606020203" pitchFamily="18" charset="0"/>
              </a:rPr>
            </a:br>
            <a:r>
              <a:rPr lang="en-US" sz="2000" i="1" dirty="0" err="1">
                <a:latin typeface="Bodoni MT Black" panose="02070A03080606020203" pitchFamily="18" charset="0"/>
              </a:rPr>
              <a:t>Futuro</a:t>
            </a:r>
            <a:r>
              <a:rPr lang="en-US" sz="2000" i="1" dirty="0">
                <a:latin typeface="Bodoni MT Black" panose="02070A03080606020203" pitchFamily="18" charset="0"/>
              </a:rPr>
              <a:t> </a:t>
            </a:r>
            <a:r>
              <a:rPr lang="en-US" sz="2000" i="1" dirty="0" err="1">
                <a:latin typeface="Bodoni MT Black" panose="02070A03080606020203" pitchFamily="18" charset="0"/>
              </a:rPr>
              <a:t>Classico</a:t>
            </a:r>
            <a:br>
              <a:rPr lang="en-US" sz="2400" i="1" dirty="0">
                <a:latin typeface="Bodoni MT Black" panose="02070A03080606020203" pitchFamily="18" charset="0"/>
              </a:rPr>
            </a:br>
            <a:endParaRPr lang="en-US" sz="2400" i="1" dirty="0">
              <a:latin typeface="Bodoni MT Black" panose="02070A0308060602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2517" y="6085302"/>
            <a:ext cx="1541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October 26, 2019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rcRect b="34597"/>
          <a:stretch>
            <a:fillRect/>
          </a:stretch>
        </p:blipFill>
        <p:spPr bwMode="auto">
          <a:xfrm>
            <a:off x="1017543" y="1107686"/>
            <a:ext cx="110045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3412588"/>
            <a:ext cx="3542902" cy="2335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8922" y="6391453"/>
            <a:ext cx="6052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Concours</a:t>
            </a:r>
            <a:r>
              <a:rPr lang="en-US" sz="1200" b="1" dirty="0"/>
              <a:t> info</a:t>
            </a:r>
            <a:r>
              <a:rPr lang="en-US" sz="1200" dirty="0"/>
              <a:t>:  FCA web site – Events – FCA </a:t>
            </a:r>
            <a:r>
              <a:rPr lang="en-US" sz="1200" dirty="0" err="1"/>
              <a:t>Concours</a:t>
            </a:r>
            <a:r>
              <a:rPr lang="en-US" sz="1200" dirty="0"/>
              <a:t> events, </a:t>
            </a:r>
            <a:r>
              <a:rPr lang="en-US" sz="1200" dirty="0" err="1"/>
              <a:t>Concours</a:t>
            </a:r>
            <a:r>
              <a:rPr lang="en-US" sz="1200" dirty="0"/>
              <a:t> documents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70" y="3412588"/>
            <a:ext cx="3673612" cy="2259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8619" y="243840"/>
            <a:ext cx="8229601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Checking the Interior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944" y="1364679"/>
            <a:ext cx="8229600" cy="51736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400" b="1" dirty="0">
                <a:cs typeface="Aharoni" pitchFamily="2" charset="-79"/>
              </a:rPr>
              <a:t>Minimal or no deduction for </a:t>
            </a:r>
            <a:r>
              <a:rPr lang="en-US" sz="1400" b="1" u="sng" dirty="0">
                <a:cs typeface="Aharoni" pitchFamily="2" charset="-79"/>
              </a:rPr>
              <a:t>minor wear</a:t>
            </a:r>
            <a:r>
              <a:rPr lang="en-US" sz="1400" b="1" dirty="0">
                <a:cs typeface="Aharoni" pitchFamily="2" charset="-79"/>
              </a:rPr>
              <a:t> areas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Everything must work</a:t>
            </a:r>
            <a:r>
              <a:rPr lang="en-US" sz="1400" b="1" dirty="0">
                <a:cs typeface="Aharoni" pitchFamily="2" charset="-79"/>
              </a:rPr>
              <a:t>:  clock, instrument lights, interior lights, backup light, radio, A/C, fans, vents,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Seats / door panels / carpet </a:t>
            </a:r>
            <a:r>
              <a:rPr lang="en-US" sz="1400" b="1" dirty="0">
                <a:cs typeface="Aharoni" pitchFamily="2" charset="-79"/>
              </a:rPr>
              <a:t>must be of similar material as original (leather, vinyl, 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cloth) and assembled as original (seat pleating, piping, door map pockets)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Headliner</a:t>
            </a:r>
            <a:r>
              <a:rPr lang="en-US" sz="1400" b="1" dirty="0">
                <a:cs typeface="Aharoni" pitchFamily="2" charset="-79"/>
              </a:rPr>
              <a:t> - original style and color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dirty="0">
                <a:cs typeface="Aharoni" pitchFamily="2" charset="-79"/>
              </a:rPr>
              <a:t>Original </a:t>
            </a:r>
            <a:r>
              <a:rPr lang="en-US" sz="1400" b="1" u="sng" dirty="0">
                <a:cs typeface="Aharoni" pitchFamily="2" charset="-79"/>
              </a:rPr>
              <a:t>steering wheel</a:t>
            </a:r>
            <a:r>
              <a:rPr lang="en-US" sz="1400" b="1" dirty="0">
                <a:cs typeface="Aharoni" pitchFamily="2" charset="-79"/>
              </a:rPr>
              <a:t> type – no after market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Windows</a:t>
            </a:r>
            <a:r>
              <a:rPr lang="en-US" sz="1400" b="1" dirty="0">
                <a:cs typeface="Aharoni" pitchFamily="2" charset="-79"/>
              </a:rPr>
              <a:t> operate smoothly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Tools, manual, and spare </a:t>
            </a:r>
            <a:r>
              <a:rPr lang="en-US" sz="1400" b="1" dirty="0">
                <a:cs typeface="Aharoni" pitchFamily="2" charset="-79"/>
              </a:rPr>
              <a:t>must be as originally provided with the car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Trunk</a:t>
            </a:r>
            <a:r>
              <a:rPr lang="en-US" sz="1400" b="1" dirty="0">
                <a:cs typeface="Aharoni" pitchFamily="2" charset="-79"/>
              </a:rPr>
              <a:t> – correct carpet, interior light, paint, overflow hoses,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Trim </a:t>
            </a:r>
            <a:r>
              <a:rPr lang="en-US" sz="1400" b="1" dirty="0">
                <a:cs typeface="Aharoni" pitchFamily="2" charset="-79"/>
              </a:rPr>
              <a:t>correct – screws (slotted vs. Phillips), bevels, washers, finish, etc.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Door gaskets / window seals</a:t>
            </a:r>
            <a:r>
              <a:rPr lang="en-US" sz="1400" b="1" dirty="0">
                <a:cs typeface="Aharoni" pitchFamily="2" charset="-79"/>
              </a:rPr>
              <a:t> correct and in good condition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1" u="sng" dirty="0">
                <a:cs typeface="Aharoni" pitchFamily="2" charset="-79"/>
              </a:rPr>
              <a:t>Seat belts</a:t>
            </a:r>
            <a:r>
              <a:rPr lang="en-US" sz="1400" b="1" dirty="0">
                <a:cs typeface="Aharoni" pitchFamily="2" charset="-79"/>
              </a:rPr>
              <a:t> are ok – even if not originally fitted – if unobtrusive &amp; neatly installed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Checking the Interior</a:t>
            </a:r>
          </a:p>
        </p:txBody>
      </p:sp>
      <p:pic>
        <p:nvPicPr>
          <p:cNvPr id="9219" name="Picture 5" descr="964F37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41141" r="4810" b="4362"/>
          <a:stretch>
            <a:fillRect/>
          </a:stretch>
        </p:blipFill>
        <p:spPr bwMode="auto">
          <a:xfrm>
            <a:off x="1687513" y="1436688"/>
            <a:ext cx="5602287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Checking the Engine Compartment / Chassis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753" y="1640523"/>
            <a:ext cx="8562975" cy="49545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No leaks </a:t>
            </a:r>
            <a:r>
              <a:rPr lang="en-US" sz="1600" b="1" dirty="0">
                <a:cs typeface="Aharoni" pitchFamily="2" charset="-79"/>
              </a:rPr>
              <a:t>of fuel, oil or water; </a:t>
            </a:r>
            <a:r>
              <a:rPr lang="en-US" sz="1600" b="1" u="sng" dirty="0">
                <a:cs typeface="Aharoni" pitchFamily="2" charset="-79"/>
              </a:rPr>
              <a:t>hoses</a:t>
            </a:r>
            <a:r>
              <a:rPr lang="en-US" sz="1600" b="1" dirty="0">
                <a:cs typeface="Aharoni" pitchFamily="2" charset="-79"/>
              </a:rPr>
              <a:t>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Plating</a:t>
            </a:r>
            <a:r>
              <a:rPr lang="en-US" sz="1600" b="1" dirty="0">
                <a:cs typeface="Aharoni" pitchFamily="2" charset="-79"/>
              </a:rPr>
              <a:t> on clamps, pipes, nuts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dirty="0">
                <a:cs typeface="Aharoni" pitchFamily="2" charset="-79"/>
              </a:rPr>
              <a:t>Compartment / chassis </a:t>
            </a:r>
            <a:r>
              <a:rPr lang="en-US" sz="1600" b="1" u="sng" dirty="0">
                <a:cs typeface="Aharoni" pitchFamily="2" charset="-79"/>
              </a:rPr>
              <a:t>paint</a:t>
            </a:r>
            <a:r>
              <a:rPr lang="en-US" sz="1600" b="1" dirty="0">
                <a:cs typeface="Aharoni" pitchFamily="2" charset="-79"/>
              </a:rPr>
              <a:t>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Decals</a:t>
            </a:r>
            <a:r>
              <a:rPr lang="en-US" sz="1600" b="1" dirty="0">
                <a:cs typeface="Aharoni" pitchFamily="2" charset="-79"/>
              </a:rPr>
              <a:t> in place – DoT, EPA, firing order, paint, etc.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Correct paint </a:t>
            </a:r>
            <a:r>
              <a:rPr lang="en-US" sz="1600" b="1" dirty="0">
                <a:cs typeface="Aharoni" pitchFamily="2" charset="-79"/>
              </a:rPr>
              <a:t>for radiator, air cleaner, cam covers</a:t>
            </a:r>
            <a:endParaRPr lang="en-US" sz="1600" b="1" u="sng" dirty="0">
              <a:cs typeface="Aharoni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Smooth idle</a:t>
            </a:r>
            <a:r>
              <a:rPr lang="en-US" sz="1600" b="1" dirty="0">
                <a:cs typeface="Aharoni" pitchFamily="2" charset="-79"/>
              </a:rPr>
              <a:t>, no exhaust leaks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Underneath</a:t>
            </a:r>
            <a:r>
              <a:rPr lang="en-US" sz="1600" b="1" dirty="0">
                <a:cs typeface="Aharoni" pitchFamily="2" charset="-79"/>
              </a:rPr>
              <a:t>:  Correct profile tires, wheels, brakes, hoses, paint, </a:t>
            </a:r>
            <a:br>
              <a:rPr lang="en-US" sz="1600" b="1" dirty="0">
                <a:cs typeface="Aharoni" pitchFamily="2" charset="-79"/>
              </a:rPr>
            </a:br>
            <a:r>
              <a:rPr lang="en-US" sz="1600" b="1" dirty="0">
                <a:cs typeface="Aharoni" pitchFamily="2" charset="-79"/>
              </a:rPr>
              <a:t>undercoat</a:t>
            </a:r>
            <a:endParaRPr lang="en-US" sz="1600" dirty="0">
              <a:cs typeface="Aharoni" pitchFamily="2" charset="-79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Plating</a:t>
            </a:r>
            <a:r>
              <a:rPr lang="en-US" sz="1600" b="1" dirty="0">
                <a:cs typeface="Aharoni" pitchFamily="2" charset="-79"/>
              </a:rPr>
              <a:t> of metal components correct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dirty="0">
                <a:cs typeface="Aharoni" pitchFamily="2" charset="-79"/>
              </a:rPr>
              <a:t>Correct </a:t>
            </a:r>
            <a:r>
              <a:rPr lang="en-US" sz="1600" b="1" u="sng" dirty="0">
                <a:cs typeface="Aharoni" pitchFamily="2" charset="-79"/>
              </a:rPr>
              <a:t>engine</a:t>
            </a:r>
            <a:r>
              <a:rPr lang="en-US" sz="1600" b="1" dirty="0">
                <a:cs typeface="Aharoni" pitchFamily="2" charset="-79"/>
              </a:rPr>
              <a:t> type and serial number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Insulators</a:t>
            </a:r>
            <a:r>
              <a:rPr lang="en-US" sz="1600" b="1" dirty="0">
                <a:cs typeface="Aharoni" pitchFamily="2" charset="-79"/>
              </a:rPr>
              <a:t> for spark plugs, condensers, modules, etc.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Correct exhaust </a:t>
            </a:r>
            <a:r>
              <a:rPr lang="en-US" sz="1600" b="1" dirty="0">
                <a:cs typeface="Aharoni" pitchFamily="2" charset="-79"/>
              </a:rPr>
              <a:t>– not aftermarket</a:t>
            </a:r>
          </a:p>
          <a:p>
            <a:pPr eaLnBrk="1" hangingPunct="1">
              <a:lnSpc>
                <a:spcPct val="120000"/>
              </a:lnSpc>
            </a:pPr>
            <a:r>
              <a:rPr lang="en-US" sz="1600" b="1" u="sng" dirty="0">
                <a:cs typeface="Aharoni" pitchFamily="2" charset="-79"/>
              </a:rPr>
              <a:t>Battery</a:t>
            </a:r>
            <a:r>
              <a:rPr lang="en-US" sz="1600" b="1" dirty="0">
                <a:cs typeface="Aharoni" pitchFamily="2" charset="-79"/>
              </a:rPr>
              <a:t> – neat and unobtrusive replacement, same size as original</a:t>
            </a:r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Checking the Exterior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6350" y="1552574"/>
            <a:ext cx="8229600" cy="521916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600" b="1" u="sng" dirty="0">
                <a:cs typeface="Aharoni" pitchFamily="2" charset="-79"/>
              </a:rPr>
              <a:t>Badges: </a:t>
            </a:r>
            <a:r>
              <a:rPr lang="en-US" sz="1600" b="1" dirty="0">
                <a:cs typeface="Aharoni" pitchFamily="2" charset="-79"/>
              </a:rPr>
              <a:t> correct for car; no aftermarket badges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>
                <a:cs typeface="Aharoni" pitchFamily="2" charset="-79"/>
              </a:rPr>
              <a:t>Glass: </a:t>
            </a:r>
            <a:r>
              <a:rPr lang="en-US" sz="1600" b="1" dirty="0">
                <a:cs typeface="Aharoni" pitchFamily="2" charset="-79"/>
              </a:rPr>
              <a:t> correct size and fit – does not need original logo</a:t>
            </a:r>
          </a:p>
          <a:p>
            <a:pPr eaLnBrk="1" hangingPunct="1"/>
            <a:r>
              <a:rPr lang="en-US" sz="1600" b="1" u="sng" dirty="0">
                <a:cs typeface="Aharoni" pitchFamily="2" charset="-79"/>
              </a:rPr>
              <a:t>Color</a:t>
            </a:r>
            <a:r>
              <a:rPr lang="en-US" sz="1600" b="1" dirty="0">
                <a:cs typeface="Aharoni" pitchFamily="2" charset="-79"/>
              </a:rPr>
              <a:t>:  must be an appropriate period color for Ferrari when </a:t>
            </a:r>
            <a:br>
              <a:rPr lang="en-US" sz="1600" b="1" dirty="0">
                <a:cs typeface="Aharoni" pitchFamily="2" charset="-79"/>
              </a:rPr>
            </a:br>
            <a:r>
              <a:rPr lang="en-US" sz="1600" b="1" dirty="0">
                <a:cs typeface="Aharoni" pitchFamily="2" charset="-79"/>
              </a:rPr>
              <a:t>manufactured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cs typeface="Aharoni" pitchFamily="2" charset="-79"/>
              </a:rPr>
              <a:t>Lenses:  </a:t>
            </a:r>
            <a:r>
              <a:rPr lang="en-US" sz="1600" b="1" u="sng" dirty="0">
                <a:cs typeface="Aharoni" pitchFamily="2" charset="-79"/>
              </a:rPr>
              <a:t>correct </a:t>
            </a:r>
            <a:r>
              <a:rPr lang="en-US" sz="1600" b="1" dirty="0">
                <a:cs typeface="Aharoni" pitchFamily="2" charset="-79"/>
              </a:rPr>
              <a:t>tail lights, turn signals, headlights. 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cs typeface="Aharoni" pitchFamily="2" charset="-79"/>
              </a:rPr>
              <a:t>All exterior </a:t>
            </a:r>
            <a:r>
              <a:rPr lang="en-US" sz="1600" b="1" u="sng" dirty="0">
                <a:cs typeface="Aharoni" pitchFamily="2" charset="-79"/>
              </a:rPr>
              <a:t>lights must work</a:t>
            </a:r>
            <a:r>
              <a:rPr lang="en-US" sz="1600" b="1" dirty="0">
                <a:cs typeface="Aharoni" pitchFamily="2" charset="-79"/>
              </a:rPr>
              <a:t> properly</a:t>
            </a:r>
          </a:p>
          <a:p>
            <a:pPr eaLnBrk="1" hangingPunct="1"/>
            <a:r>
              <a:rPr lang="en-US" sz="1600" b="1" u="sng" dirty="0">
                <a:cs typeface="Aharoni" pitchFamily="2" charset="-79"/>
              </a:rPr>
              <a:t>Paint / chrome</a:t>
            </a:r>
            <a:r>
              <a:rPr lang="en-US" sz="1600" b="1" dirty="0">
                <a:cs typeface="Aharoni" pitchFamily="2" charset="-79"/>
              </a:rPr>
              <a:t>:  good but does not have to be spotless; minor paint</a:t>
            </a:r>
            <a:br>
              <a:rPr lang="en-US" sz="1600" b="1" dirty="0">
                <a:cs typeface="Aharoni" pitchFamily="2" charset="-79"/>
              </a:rPr>
            </a:br>
            <a:r>
              <a:rPr lang="en-US" sz="1600" b="1" dirty="0">
                <a:cs typeface="Aharoni" pitchFamily="2" charset="-79"/>
              </a:rPr>
              <a:t>chips ok as evidence of use.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>
                <a:cs typeface="Aharoni" pitchFamily="2" charset="-79"/>
              </a:rPr>
              <a:t>Top: </a:t>
            </a:r>
            <a:r>
              <a:rPr lang="en-US" sz="1600" b="1" dirty="0">
                <a:cs typeface="Aharoni" pitchFamily="2" charset="-79"/>
              </a:rPr>
              <a:t> same style, material, and assembly as original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cs typeface="Aharoni" pitchFamily="2" charset="-79"/>
              </a:rPr>
              <a:t>Outside </a:t>
            </a:r>
            <a:r>
              <a:rPr lang="en-US" sz="1600" b="1" u="sng" dirty="0">
                <a:cs typeface="Aharoni" pitchFamily="2" charset="-79"/>
              </a:rPr>
              <a:t>rear view mirror, radio,</a:t>
            </a:r>
            <a:r>
              <a:rPr lang="en-US" sz="1600" b="1" dirty="0">
                <a:cs typeface="Aharoni" pitchFamily="2" charset="-79"/>
              </a:rPr>
              <a:t> etc. “neat, unobtrusive, . . .”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>
                <a:cs typeface="Aharoni" pitchFamily="2" charset="-79"/>
              </a:rPr>
              <a:t>Panel fit</a:t>
            </a:r>
            <a:r>
              <a:rPr lang="en-US" sz="1600" b="1" dirty="0">
                <a:cs typeface="Aharoni" pitchFamily="2" charset="-79"/>
              </a:rPr>
              <a:t>:  gaps correct </a:t>
            </a:r>
            <a:r>
              <a:rPr lang="en-US" sz="1600" b="1" i="1" dirty="0">
                <a:cs typeface="Aharoni" pitchFamily="2" charset="-79"/>
              </a:rPr>
              <a:t>(as originally manufactured)</a:t>
            </a:r>
            <a:endParaRPr lang="en-US" sz="1600" b="1" dirty="0">
              <a:cs typeface="Aharoni" pitchFamily="2" charset="-79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600" b="1" u="sng" dirty="0">
                <a:cs typeface="Aharoni" pitchFamily="2" charset="-79"/>
              </a:rPr>
              <a:t>Bumper</a:t>
            </a:r>
            <a:r>
              <a:rPr lang="en-US" sz="1600" b="1" dirty="0">
                <a:cs typeface="Aharoni" pitchFamily="2" charset="-79"/>
              </a:rPr>
              <a:t>:  proper gaps, mounts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Labels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2292" name="Picture 4" descr="44FE77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12801" r="1926" b="9236"/>
          <a:stretch>
            <a:fillRect/>
          </a:stretch>
        </p:blipFill>
        <p:spPr bwMode="auto">
          <a:xfrm>
            <a:off x="649707" y="1450975"/>
            <a:ext cx="81359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90925" y="245745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Checking Electrical</a:t>
            </a:r>
          </a:p>
        </p:txBody>
      </p:sp>
      <p:pic>
        <p:nvPicPr>
          <p:cNvPr id="13316" name="Picture 5" descr="36E51A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744" r="848" b="1357"/>
          <a:stretch>
            <a:fillRect/>
          </a:stretch>
        </p:blipFill>
        <p:spPr bwMode="auto">
          <a:xfrm>
            <a:off x="1514475" y="1635125"/>
            <a:ext cx="63865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590925" y="2457450"/>
            <a:ext cx="447675" cy="409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075" y="3438525"/>
            <a:ext cx="62865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29450" y="4200525"/>
            <a:ext cx="752475" cy="542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86175" y="5610639"/>
            <a:ext cx="50482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650" y="4905375"/>
            <a:ext cx="628650" cy="60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Checking Tools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40" name="Picture 4" descr="AB2BF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b="33052"/>
          <a:stretch>
            <a:fillRect/>
          </a:stretch>
        </p:blipFill>
        <p:spPr bwMode="auto">
          <a:xfrm>
            <a:off x="755650" y="1700213"/>
            <a:ext cx="79914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72300" y="4181475"/>
            <a:ext cx="1895475" cy="160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615610" y="4055164"/>
            <a:ext cx="1232452" cy="864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u="sng" dirty="0"/>
              <a:t>Do Your Own Research --  </a:t>
            </a:r>
            <a:br>
              <a:rPr lang="en-US" sz="2400" b="1" u="sng" dirty="0"/>
            </a:br>
            <a:r>
              <a:rPr lang="en-US" sz="2400" b="1" u="sng" dirty="0"/>
              <a:t>Talk to People --  Look at Their Cars </a:t>
            </a:r>
          </a:p>
        </p:txBody>
      </p:sp>
      <p:pic>
        <p:nvPicPr>
          <p:cNvPr id="15363" name="Picture 5" descr="2F161F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 b="5814"/>
          <a:stretch>
            <a:fillRect/>
          </a:stretch>
        </p:blipFill>
        <p:spPr bwMode="auto">
          <a:xfrm>
            <a:off x="2400300" y="2097088"/>
            <a:ext cx="4343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27013"/>
            <a:ext cx="8229600" cy="1143000"/>
          </a:xfrm>
        </p:spPr>
        <p:txBody>
          <a:bodyPr/>
          <a:lstStyle/>
          <a:p>
            <a:r>
              <a:rPr lang="en-US" sz="2400" b="1" dirty="0"/>
              <a:t>Typical Deductions for Early Cars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09663" y="1419225"/>
            <a:ext cx="80676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(or too perfect) fit of doors, hood, trunk lid, rubber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Oil or gas leaks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hose clamps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idling of engine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hardware – nuts, bolts, brackets, etc.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condition – rust, corrosion, dirty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/ damaged headliner materials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interior / seat condition or restoration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Heel pad missing / incorrect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Missing portions of tools and manuals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fit of bumpers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Incorrect painting underneath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Non-original exhaust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Stained / dirty carpets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Miscellaneous suspension components w/ incorrect paint or plating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4635" y="3419062"/>
            <a:ext cx="2653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Research what is correct </a:t>
            </a:r>
            <a:r>
              <a:rPr lang="en-US" i="1" u="sng" dirty="0">
                <a:solidFill>
                  <a:srgbClr val="FF0000"/>
                </a:solidFill>
              </a:rPr>
              <a:t>before</a:t>
            </a:r>
            <a:r>
              <a:rPr lang="en-US" i="1" dirty="0">
                <a:solidFill>
                  <a:srgbClr val="FF0000"/>
                </a:solidFill>
              </a:rPr>
              <a:t> putting your hands on it!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sz="2400" b="1" dirty="0"/>
              <a:t>Typical Deductions for Later Cars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912536" y="986708"/>
            <a:ext cx="7477125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Removable and convertible tops dirty or torn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parts – door jams, console, exhaust, wheel center caps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Non OE fender badges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External light lenses dirty and cracked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exhaust, air boxes, etc.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Engine compartment corrosion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Various electrical bulbs do not work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Poor condition of decals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Extra carbon fiber trim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carpet / mats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Rear bumper alignment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Significant dash warpage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Rubber gaskets cracked / deteriorating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Non OE calipers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Drilled/slotted rotors 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valve stems / caps</a:t>
            </a: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Aftermarket </a:t>
            </a:r>
            <a:r>
              <a:rPr lang="en-US" sz="1600">
                <a:latin typeface="+mn-lt"/>
                <a:cs typeface="Aharoni" pitchFamily="2" charset="-79"/>
              </a:rPr>
              <a:t>hose clamps (Home Depot?)</a:t>
            </a:r>
            <a:endParaRPr lang="en-US" sz="1600" dirty="0">
              <a:latin typeface="+mn-lt"/>
              <a:cs typeface="Aharoni" pitchFamily="2" charset="-79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600" dirty="0">
                <a:latin typeface="+mn-lt"/>
                <a:cs typeface="Aharoni" pitchFamily="2" charset="-79"/>
              </a:rPr>
              <a:t>Sticky interior parts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6349" y="2129708"/>
            <a:ext cx="36104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Most are condition based.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More emphasis on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originality.   Document factory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as-delivered &amp; accessories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Buy documented cars - keep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documentation.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Normal wear is acceptable –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negligence is not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800" i="1" dirty="0"/>
              <a:t>See Preservation next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600" b="1" dirty="0"/>
              <a:t>Authentic Ferrari Names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7909" y="907247"/>
            <a:ext cx="6828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“Modena” --    </a:t>
            </a:r>
            <a:r>
              <a:rPr lang="en-US" sz="2000" b="1" dirty="0"/>
              <a:t>360 Modena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Lusso</a:t>
            </a:r>
            <a:r>
              <a:rPr lang="en-US" sz="2000" dirty="0"/>
              <a:t>”  --    </a:t>
            </a:r>
            <a:r>
              <a:rPr lang="en-US" sz="2000" b="1" dirty="0"/>
              <a:t>250 GTL </a:t>
            </a:r>
            <a:r>
              <a:rPr lang="en-US" sz="2000" b="1" dirty="0" err="1"/>
              <a:t>Lusso</a:t>
            </a:r>
            <a:r>
              <a:rPr lang="en-US" sz="2000" b="1" dirty="0"/>
              <a:t> </a:t>
            </a:r>
            <a:r>
              <a:rPr lang="en-US" sz="2000" b="1" dirty="0" err="1"/>
              <a:t>Berlinetta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Fiorano</a:t>
            </a:r>
            <a:r>
              <a:rPr lang="en-US" sz="2000" dirty="0"/>
              <a:t>” –   </a:t>
            </a:r>
            <a:r>
              <a:rPr lang="en-US" sz="2000" b="1" dirty="0"/>
              <a:t>599 GTB </a:t>
            </a:r>
            <a:r>
              <a:rPr lang="en-US" sz="2000" b="1" dirty="0" err="1"/>
              <a:t>Fiorano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“348 TB Challenge”  --   </a:t>
            </a:r>
            <a:r>
              <a:rPr lang="en-US" sz="2000" b="1" dirty="0"/>
              <a:t>348 Challenge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Fiorano</a:t>
            </a:r>
            <a:r>
              <a:rPr lang="en-US" sz="2000" dirty="0"/>
              <a:t> 599”  --   </a:t>
            </a:r>
            <a:r>
              <a:rPr lang="en-US" sz="2000" b="1" dirty="0"/>
              <a:t>599 GTB </a:t>
            </a:r>
            <a:r>
              <a:rPr lang="en-US" sz="2000" b="1" dirty="0" err="1"/>
              <a:t>Fiorano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“16M” --    </a:t>
            </a:r>
            <a:r>
              <a:rPr lang="en-US" sz="2000" b="1" dirty="0"/>
              <a:t>430 </a:t>
            </a:r>
            <a:r>
              <a:rPr lang="en-US" sz="2000" b="1" dirty="0" err="1"/>
              <a:t>Scuderia</a:t>
            </a:r>
            <a:r>
              <a:rPr lang="en-US" sz="2000" b="1" dirty="0"/>
              <a:t> Spider 16M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“Italia” --   </a:t>
            </a:r>
            <a:r>
              <a:rPr lang="en-US" sz="2000" b="1" dirty="0"/>
              <a:t>458 Italia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Maranello</a:t>
            </a:r>
            <a:r>
              <a:rPr lang="en-US" sz="2000" dirty="0"/>
              <a:t>” –   </a:t>
            </a:r>
            <a:r>
              <a:rPr lang="en-US" sz="2000" b="1" dirty="0"/>
              <a:t>550 </a:t>
            </a:r>
            <a:r>
              <a:rPr lang="en-US" sz="2000" b="1" dirty="0" err="1"/>
              <a:t>Maranello</a:t>
            </a:r>
            <a:r>
              <a:rPr lang="en-US" sz="2000" b="1" dirty="0"/>
              <a:t> or 575M </a:t>
            </a:r>
            <a:r>
              <a:rPr lang="en-US" sz="2000" b="1" dirty="0" err="1"/>
              <a:t>Maranello</a:t>
            </a:r>
            <a:r>
              <a:rPr lang="en-US" sz="2000" b="1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308 GTS – 308 </a:t>
            </a:r>
            <a:r>
              <a:rPr lang="en-US" sz="2000" b="1" dirty="0" err="1"/>
              <a:t>GTSi</a:t>
            </a:r>
            <a:r>
              <a:rPr lang="en-US" sz="2000" b="1" dirty="0"/>
              <a:t> – 308 GTS QV – they are distinct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F355 – 355 F1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7692" y="5616228"/>
            <a:ext cx="685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Use of the guide in the back of </a:t>
            </a:r>
            <a:r>
              <a:rPr lang="en-US" sz="2000" dirty="0" err="1">
                <a:solidFill>
                  <a:srgbClr val="FF0000"/>
                </a:solidFill>
              </a:rPr>
              <a:t>Cavallino</a:t>
            </a:r>
            <a:r>
              <a:rPr lang="en-US" sz="2000" dirty="0">
                <a:solidFill>
                  <a:srgbClr val="FF0000"/>
                </a:solidFill>
              </a:rPr>
              <a:t> as standard nomenclature</a:t>
            </a:r>
          </a:p>
        </p:txBody>
      </p:sp>
    </p:spTree>
    <p:extLst>
      <p:ext uri="{BB962C8B-B14F-4D97-AF65-F5344CB8AC3E}">
        <p14:creationId xmlns:p14="http://schemas.microsoft.com/office/powerpoint/2010/main" val="113039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38150" y="-124881"/>
            <a:ext cx="8229600" cy="1143000"/>
          </a:xfrm>
        </p:spPr>
        <p:txBody>
          <a:bodyPr/>
          <a:lstStyle/>
          <a:p>
            <a:r>
              <a:rPr lang="en-US" sz="2400" b="1" dirty="0"/>
              <a:t>Preservation  Class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003" y="757508"/>
            <a:ext cx="8920997" cy="575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400" u="sng" dirty="0">
                <a:latin typeface="+mn-lt"/>
                <a:cs typeface="Aharoni" pitchFamily="2" charset="-79"/>
              </a:rPr>
              <a:t>Originality</a:t>
            </a:r>
            <a:r>
              <a:rPr lang="en-US" sz="1400" dirty="0">
                <a:latin typeface="+mn-lt"/>
                <a:cs typeface="Aharoni" pitchFamily="2" charset="-79"/>
              </a:rPr>
              <a:t> is the primary criteria without regard for condition as long as the part can serve its intended purpose.</a:t>
            </a:r>
            <a:br>
              <a:rPr lang="en-US" sz="1400" dirty="0">
                <a:latin typeface="+mn-lt"/>
                <a:cs typeface="Aharoni" pitchFamily="2" charset="-79"/>
              </a:rPr>
            </a:br>
            <a:endParaRPr lang="en-US" sz="1400" dirty="0">
              <a:latin typeface="+mn-lt"/>
              <a:cs typeface="Aharoni" pitchFamily="2" charset="-79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The Standard:  </a:t>
            </a:r>
            <a:r>
              <a:rPr lang="en-US" sz="1400" u="sng" dirty="0">
                <a:solidFill>
                  <a:srgbClr val="FF0000"/>
                </a:solidFill>
                <a:latin typeface="+mn-lt"/>
                <a:cs typeface="Aharoni" pitchFamily="2" charset="-79"/>
              </a:rPr>
              <a:t>Does the item, part, fabric, plating, or coating appear to be that which was specifically installed or applied on this car at the time of manufacture?</a:t>
            </a:r>
            <a:br>
              <a:rPr lang="en-US" sz="1400" u="sng" dirty="0">
                <a:solidFill>
                  <a:srgbClr val="FF0000"/>
                </a:solidFill>
                <a:latin typeface="+mn-lt"/>
                <a:cs typeface="Aharoni" pitchFamily="2" charset="-79"/>
              </a:rPr>
            </a:br>
            <a:endParaRPr lang="en-US" sz="1400" u="sng" dirty="0">
              <a:solidFill>
                <a:srgbClr val="FF0000"/>
              </a:solidFill>
              <a:latin typeface="+mn-lt"/>
              <a:cs typeface="Aharoni" pitchFamily="2" charset="-79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Goal:</a:t>
            </a:r>
          </a:p>
          <a:p>
            <a:pPr marL="800100" lvl="1" indent="-34290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Retain factory originality and reward the best examples that have not been restored in any way except to maintain them to be  functional.</a:t>
            </a:r>
          </a:p>
          <a:p>
            <a:pPr marL="800100" lvl="1" indent="-34290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Reference tool for the benefit of all Ferrari owners. </a:t>
            </a:r>
            <a:br>
              <a:rPr lang="en-US" sz="1400" dirty="0">
                <a:latin typeface="+mn-lt"/>
                <a:cs typeface="Aharoni" pitchFamily="2" charset="-79"/>
              </a:rPr>
            </a:br>
            <a:endParaRPr lang="en-US" sz="1400" dirty="0">
              <a:latin typeface="+mn-lt"/>
              <a:cs typeface="Aharoni" pitchFamily="2" charset="-79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Criteria:</a:t>
            </a: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30</a:t>
            </a:r>
            <a:r>
              <a:rPr lang="en-US" sz="1600" dirty="0">
                <a:latin typeface="+mn-lt"/>
                <a:cs typeface="Aharoni" pitchFamily="2" charset="-79"/>
              </a:rPr>
              <a:t> </a:t>
            </a:r>
            <a:r>
              <a:rPr lang="en-US" sz="1400" dirty="0">
                <a:latin typeface="+mn-lt"/>
                <a:cs typeface="Aharoni" pitchFamily="2" charset="-79"/>
              </a:rPr>
              <a:t>years or older.</a:t>
            </a: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3 person judging teams. </a:t>
            </a: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97</a:t>
            </a:r>
            <a:r>
              <a:rPr lang="en-US" sz="1800" dirty="0">
                <a:latin typeface="+mn-lt"/>
                <a:cs typeface="Aharoni" pitchFamily="2" charset="-79"/>
              </a:rPr>
              <a:t> </a:t>
            </a:r>
            <a:r>
              <a:rPr lang="en-US" sz="1400" dirty="0">
                <a:latin typeface="+mn-lt"/>
                <a:cs typeface="Aharoni" pitchFamily="2" charset="-79"/>
              </a:rPr>
              <a:t>or more points earn Preservation </a:t>
            </a:r>
            <a:r>
              <a:rPr lang="en-US" sz="1400" dirty="0" err="1">
                <a:latin typeface="+mn-lt"/>
                <a:cs typeface="Aharoni" pitchFamily="2" charset="-79"/>
              </a:rPr>
              <a:t>Platino</a:t>
            </a:r>
            <a:r>
              <a:rPr lang="en-US" sz="1400" dirty="0">
                <a:latin typeface="+mn-lt"/>
                <a:cs typeface="Aharoni" pitchFamily="2" charset="-79"/>
              </a:rPr>
              <a:t>;  no Oro or </a:t>
            </a:r>
            <a:r>
              <a:rPr lang="en-US" sz="1400" dirty="0" err="1">
                <a:latin typeface="+mn-lt"/>
                <a:cs typeface="Aharoni" pitchFamily="2" charset="-79"/>
              </a:rPr>
              <a:t>Argento</a:t>
            </a:r>
            <a:r>
              <a:rPr lang="en-US" sz="1400" dirty="0">
                <a:latin typeface="+mn-lt"/>
                <a:cs typeface="Aharoni" pitchFamily="2" charset="-79"/>
              </a:rPr>
              <a:t> awards.</a:t>
            </a:r>
          </a:p>
          <a:p>
            <a:pPr marL="7429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Age credit for older cars.</a:t>
            </a:r>
            <a:br>
              <a:rPr lang="en-US" sz="1400" dirty="0">
                <a:latin typeface="+mn-lt"/>
                <a:cs typeface="Aharoni" pitchFamily="2" charset="-79"/>
              </a:rPr>
            </a:br>
            <a:endParaRPr lang="en-US" sz="1400" dirty="0">
              <a:latin typeface="+mn-lt"/>
              <a:cs typeface="Aharoni" pitchFamily="2" charset="-79"/>
            </a:endParaRPr>
          </a:p>
          <a:p>
            <a:pPr marL="285750" lvl="1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Caveat:  </a:t>
            </a:r>
            <a:r>
              <a:rPr lang="en-US" sz="1400" dirty="0">
                <a:cs typeface="Aharoni" pitchFamily="2" charset="-79"/>
              </a:rPr>
              <a:t>Care must be taken when attempting to correct deficiencies to not further detract from originality.</a:t>
            </a:r>
            <a:br>
              <a:rPr lang="en-US" sz="1400" dirty="0">
                <a:cs typeface="Aharoni" pitchFamily="2" charset="-79"/>
              </a:rPr>
            </a:br>
            <a:r>
              <a:rPr lang="en-US" sz="1400" dirty="0">
                <a:cs typeface="Aharoni" pitchFamily="2" charset="-79"/>
              </a:rPr>
              <a:t>.</a:t>
            </a:r>
            <a:endParaRPr lang="en-US" sz="1400" dirty="0">
              <a:latin typeface="+mn-lt"/>
              <a:cs typeface="Aharoni" pitchFamily="2" charset="-79"/>
            </a:endParaRPr>
          </a:p>
          <a:p>
            <a:pPr marL="285750" indent="-285750">
              <a:lnSpc>
                <a:spcPct val="130000"/>
              </a:lnSpc>
              <a:buFontTx/>
              <a:buChar char="-"/>
              <a:defRPr/>
            </a:pPr>
            <a:r>
              <a:rPr lang="en-US" sz="1400" dirty="0">
                <a:latin typeface="+mn-lt"/>
                <a:cs typeface="Aharoni" pitchFamily="2" charset="-79"/>
              </a:rPr>
              <a:t>Summary:  Encourage owners </a:t>
            </a:r>
            <a:r>
              <a:rPr lang="en-US" sz="1400" u="sng" dirty="0">
                <a:latin typeface="+mn-lt"/>
                <a:cs typeface="Aharoni" pitchFamily="2" charset="-79"/>
              </a:rPr>
              <a:t>not</a:t>
            </a:r>
            <a:r>
              <a:rPr lang="en-US" sz="1400" dirty="0">
                <a:latin typeface="+mn-lt"/>
                <a:cs typeface="Aharoni" pitchFamily="2" charset="-79"/>
              </a:rPr>
              <a:t> to restore their cars beyond what is necessary to maintain functionality.</a:t>
            </a:r>
            <a:endParaRPr lang="en-US" sz="1600" dirty="0"/>
          </a:p>
          <a:p>
            <a:pPr marL="742950" lvl="1" indent="-285750">
              <a:buFontTx/>
              <a:buChar char="-"/>
              <a:defRPr/>
            </a:pPr>
            <a:r>
              <a:rPr lang="en-US" sz="1400" dirty="0"/>
              <a:t>Owners who drive their original cars can compete.</a:t>
            </a:r>
          </a:p>
          <a:p>
            <a:pPr marL="742950" lvl="1" indent="-285750">
              <a:buFontTx/>
              <a:buChar char="-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70950"/>
              </p:ext>
            </p:extLst>
          </p:nvPr>
        </p:nvGraphicFramePr>
        <p:xfrm>
          <a:off x="970156" y="376858"/>
          <a:ext cx="7482467" cy="614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296287" imgH="6925027" progId="Word.Document.12">
                  <p:embed/>
                </p:oleObj>
              </mc:Choice>
              <mc:Fallback>
                <p:oleObj name="Document" r:id="rId2" imgW="7296287" imgH="6925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0156" y="376858"/>
                        <a:ext cx="7482467" cy="614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37782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The Competition Sequence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15753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85248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389563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8000" y="2058988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28625" y="4283075"/>
            <a:ext cx="95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u="sng"/>
              <a:t>FOCUS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7500938" y="1808163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Up to three of the best drivers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995363" y="4319588"/>
            <a:ext cx="18002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Originality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Authenticity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Condition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3181350" y="4319588"/>
            <a:ext cx="18716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 Completely functional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5135563" y="4298950"/>
            <a:ext cx="2305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Driver: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Demonstrates competency, proficiency, and knowledge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1060450" y="32924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Concours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282950" y="31496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Coppa Bella Macchina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5676900" y="329247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Coppa GT</a:t>
            </a:r>
          </a:p>
        </p:txBody>
      </p:sp>
      <p:sp>
        <p:nvSpPr>
          <p:cNvPr id="18447" name="AutoShape 18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9"/>
          <p:cNvSpPr>
            <a:spLocks noChangeShapeType="1"/>
          </p:cNvSpPr>
          <p:nvPr/>
        </p:nvSpPr>
        <p:spPr bwMode="auto">
          <a:xfrm>
            <a:off x="2581275" y="3365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>
            <a:off x="4886325" y="3365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7118350" y="3365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7694613" y="3076575"/>
            <a:ext cx="720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Coppa GT Award</a:t>
            </a: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7343775" y="4408488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 and Driver recognition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3810017" y="1921161"/>
            <a:ext cx="422242" cy="751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Coppa</a:t>
            </a:r>
            <a:r>
              <a:rPr lang="en-US" sz="2400" b="1" dirty="0"/>
              <a:t> Bella </a:t>
            </a:r>
            <a:r>
              <a:rPr lang="en-US" sz="2400" b="1" dirty="0" err="1"/>
              <a:t>Macchina</a:t>
            </a:r>
            <a:endParaRPr lang="en-US" sz="2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915357"/>
            <a:ext cx="8304877" cy="5314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u="sng" dirty="0">
                <a:cs typeface="Aharoni" pitchFamily="2" charset="-79"/>
              </a:rPr>
              <a:t>Objective:</a:t>
            </a:r>
            <a:r>
              <a:rPr lang="en-US" sz="1400" b="1" dirty="0">
                <a:cs typeface="Aharoni" pitchFamily="2" charset="-79"/>
              </a:rPr>
              <a:t>  recognition that </a:t>
            </a:r>
            <a:r>
              <a:rPr lang="en-US" sz="1400" b="1" u="sng" dirty="0">
                <a:cs typeface="Aharoni" pitchFamily="2" charset="-79"/>
              </a:rPr>
              <a:t>every</a:t>
            </a:r>
            <a:r>
              <a:rPr lang="en-US" sz="1400" b="1" dirty="0">
                <a:cs typeface="Aharoni" pitchFamily="2" charset="-79"/>
              </a:rPr>
              <a:t> component and accessory works precisely as delivered.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>
                <a:cs typeface="Aharoni" pitchFamily="2" charset="-79"/>
              </a:rPr>
              <a:t>Prerequisites:</a:t>
            </a:r>
            <a:r>
              <a:rPr lang="en-US" sz="1400" b="1" dirty="0">
                <a:cs typeface="Aharoni" pitchFamily="2" charset="-79"/>
              </a:rPr>
              <a:t>  Must have 97</a:t>
            </a:r>
            <a:r>
              <a:rPr lang="en-US" sz="1800" b="1" dirty="0">
                <a:cs typeface="Aharoni" pitchFamily="2" charset="-79"/>
              </a:rPr>
              <a:t> </a:t>
            </a:r>
            <a:r>
              <a:rPr lang="en-US" sz="1400" b="1" dirty="0">
                <a:cs typeface="Aharoni" pitchFamily="2" charset="-79"/>
              </a:rPr>
              <a:t>points or better in </a:t>
            </a:r>
            <a:r>
              <a:rPr lang="en-US" sz="1400" b="1" dirty="0" err="1">
                <a:cs typeface="Aharoni" pitchFamily="2" charset="-79"/>
              </a:rPr>
              <a:t>Concours</a:t>
            </a:r>
            <a:r>
              <a:rPr lang="en-US" sz="1400" b="1" dirty="0">
                <a:cs typeface="Aharoni" pitchFamily="2" charset="-79"/>
              </a:rPr>
              <a:t> (</a:t>
            </a:r>
            <a:r>
              <a:rPr lang="en-US" sz="1400" b="1" dirty="0" err="1">
                <a:cs typeface="Aharoni" pitchFamily="2" charset="-79"/>
              </a:rPr>
              <a:t>Platino</a:t>
            </a:r>
            <a:r>
              <a:rPr lang="en-US" sz="1400" b="1" dirty="0">
                <a:cs typeface="Aharoni" pitchFamily="2" charset="-79"/>
              </a:rPr>
              <a:t>) and have entered the CBM (also:  </a:t>
            </a:r>
            <a:r>
              <a:rPr lang="en-US" sz="1400" b="1" u="sng" dirty="0">
                <a:cs typeface="Aharoni" pitchFamily="2" charset="-79"/>
              </a:rPr>
              <a:t>owner</a:t>
            </a:r>
            <a:r>
              <a:rPr lang="en-US" sz="1400" b="1" dirty="0">
                <a:cs typeface="Aharoni" pitchFamily="2" charset="-79"/>
              </a:rPr>
              <a:t> </a:t>
            </a:r>
            <a:r>
              <a:rPr lang="en-US" sz="1400" b="1" u="sng" dirty="0">
                <a:cs typeface="Aharoni" pitchFamily="2" charset="-79"/>
              </a:rPr>
              <a:t>shows car</a:t>
            </a:r>
            <a:r>
              <a:rPr lang="en-US" sz="1400" b="1" dirty="0">
                <a:cs typeface="Aharoni" pitchFamily="2" charset="-79"/>
              </a:rPr>
              <a:t> &amp; present driver’s license, insurance, registration)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>
                <a:cs typeface="Aharoni" pitchFamily="2" charset="-79"/>
              </a:rPr>
              <a:t>Procedure:  </a:t>
            </a:r>
            <a:r>
              <a:rPr lang="en-US" sz="1400" b="1" dirty="0">
                <a:cs typeface="Aharoni" pitchFamily="2" charset="-79"/>
              </a:rPr>
              <a:t>Detailed operational evaluation checklist.  Pass or Fail.   Static &amp; road test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>
                <a:cs typeface="Aharoni" pitchFamily="2" charset="-79"/>
              </a:rPr>
              <a:t>In case of a problem:  </a:t>
            </a:r>
            <a:r>
              <a:rPr lang="en-US" sz="1400" b="1" dirty="0">
                <a:cs typeface="Aharoni" pitchFamily="2" charset="-79"/>
              </a:rPr>
              <a:t>One hour to fix </a:t>
            </a:r>
            <a:r>
              <a:rPr lang="en-US" sz="1400" b="1" u="sng" dirty="0">
                <a:cs typeface="Aharoni" pitchFamily="2" charset="-79"/>
              </a:rPr>
              <a:t>one</a:t>
            </a:r>
            <a:r>
              <a:rPr lang="en-US" sz="1400" b="1" dirty="0">
                <a:cs typeface="Aharoni" pitchFamily="2" charset="-79"/>
              </a:rPr>
              <a:t> problem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u="sng" dirty="0">
                <a:cs typeface="Aharoni" pitchFamily="2" charset="-79"/>
              </a:rPr>
              <a:t>Preparation: </a:t>
            </a:r>
            <a:r>
              <a:rPr lang="en-US" sz="1400" b="1" dirty="0">
                <a:cs typeface="Aharoni" pitchFamily="2" charset="-79"/>
              </a:rPr>
              <a:t>  </a:t>
            </a:r>
            <a:r>
              <a:rPr lang="en-US" sz="1400" b="1" u="sng" dirty="0">
                <a:solidFill>
                  <a:srgbClr val="FF0000"/>
                </a:solidFill>
                <a:cs typeface="Aharoni" pitchFamily="2" charset="-79"/>
              </a:rPr>
              <a:t>Check your own car before the evaluation (checklist / owners manual)</a:t>
            </a:r>
          </a:p>
          <a:p>
            <a:pPr eaLnBrk="1" hangingPunct="1">
              <a:lnSpc>
                <a:spcPct val="90000"/>
              </a:lnSpc>
            </a:pPr>
            <a:endParaRPr lang="en-US" sz="1400" b="1" u="sng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Historical failures</a:t>
            </a:r>
            <a:r>
              <a:rPr lang="en-US" sz="1400" dirty="0">
                <a:cs typeface="Aharoni" pitchFamily="2" charset="-79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Windshield wipers &amp; washers don’t work (no fluid, incorrectly aimed)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Missing / inoperable trouble light; interior light does not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A/C or radio or tape player does not work  (no demo tape or CD)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Glove box does not lock – no key; door won’t stay up on its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Engine misfire; turn signals don’t self cancel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Clock or other instrument  (or instrument light) does not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Seat belt warning lights and buzzers don’t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Door locks don’t function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One or more engine warning lights illuminated – air bag light?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Race cars:  no documentation of authorized race modifications.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Headrests don’t go up/down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300" dirty="0">
                <a:cs typeface="Aharoni" pitchFamily="2" charset="-79"/>
              </a:rPr>
              <a:t>Engine / trunk lid won’t stay up unassisted.</a:t>
            </a:r>
          </a:p>
          <a:p>
            <a:pPr lvl="1" eaLnBrk="1" hangingPunct="1">
              <a:lnSpc>
                <a:spcPct val="80000"/>
              </a:lnSpc>
            </a:pPr>
            <a:endParaRPr lang="en-US" sz="1100" dirty="0"/>
          </a:p>
          <a:p>
            <a:pPr lvl="1" eaLnBrk="1" hangingPunct="1">
              <a:lnSpc>
                <a:spcPct val="80000"/>
              </a:lnSpc>
            </a:pPr>
            <a:endParaRPr lang="en-US" sz="900" dirty="0"/>
          </a:p>
          <a:p>
            <a:pPr eaLnBrk="1" hangingPunct="1">
              <a:lnSpc>
                <a:spcPct val="80000"/>
              </a:lnSpc>
            </a:pPr>
            <a:endParaRPr lang="en-US" sz="1000" u="sng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33612"/>
          </a:xfrm>
        </p:spPr>
        <p:txBody>
          <a:bodyPr/>
          <a:lstStyle/>
          <a:p>
            <a:pPr eaLnBrk="1" hangingPunct="1"/>
            <a:r>
              <a:rPr lang="en-US" sz="2400" b="1" dirty="0"/>
              <a:t>Controls and Instrumentation</a:t>
            </a:r>
            <a:br>
              <a:rPr lang="en-US" sz="2400" b="1" dirty="0"/>
            </a:br>
            <a:r>
              <a:rPr lang="en-US" sz="1400" b="1" dirty="0"/>
              <a:t>Use to supplement the CBM Check sheet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 descr="708B6F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t="36465" r="5586" b="-4643"/>
          <a:stretch>
            <a:fillRect/>
          </a:stretch>
        </p:blipFill>
        <p:spPr bwMode="auto">
          <a:xfrm>
            <a:off x="395288" y="1557338"/>
            <a:ext cx="79914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58809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The Competition Sequence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15753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52488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5389563" y="2860675"/>
            <a:ext cx="1727200" cy="936625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08000" y="2058988"/>
            <a:ext cx="149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73063" y="4252913"/>
            <a:ext cx="95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u="sng"/>
              <a:t>FOCUS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7500938" y="1808163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Up to three of the best drivers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879475" y="4337050"/>
            <a:ext cx="1800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Originality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Authenticity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n-US" sz="1400" b="1"/>
              <a:t>Condition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084513" y="4349750"/>
            <a:ext cx="1873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 Completely functional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5173663" y="4300538"/>
            <a:ext cx="2305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Driver: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/>
              <a:t>- Demonstrates competency, proficiency, and knowledge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060450" y="3292475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Concours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282950" y="3149600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Coppa Bella Macchina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5676900" y="3292475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Coppa GT</a:t>
            </a:r>
          </a:p>
        </p:txBody>
      </p:sp>
      <p:sp>
        <p:nvSpPr>
          <p:cNvPr id="21519" name="AutoShape 18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19"/>
          <p:cNvSpPr>
            <a:spLocks noChangeShapeType="1"/>
          </p:cNvSpPr>
          <p:nvPr/>
        </p:nvSpPr>
        <p:spPr bwMode="auto">
          <a:xfrm>
            <a:off x="2581275" y="33655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20"/>
          <p:cNvSpPr>
            <a:spLocks noChangeShapeType="1"/>
          </p:cNvSpPr>
          <p:nvPr/>
        </p:nvSpPr>
        <p:spPr bwMode="auto">
          <a:xfrm>
            <a:off x="4886325" y="33655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>
            <a:off x="7118350" y="3365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>
            <a:off x="7694613" y="3076575"/>
            <a:ext cx="720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Coppa GT Award</a:t>
            </a: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>
            <a:off x="7343775" y="4408488"/>
            <a:ext cx="1692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/>
              <a:t>Car and Driver recognition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6088485" y="1870975"/>
            <a:ext cx="389953" cy="675375"/>
          </a:xfrm>
          <a:prstGeom prst="downArrow">
            <a:avLst>
              <a:gd name="adj1" fmla="val 535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Coppa</a:t>
            </a:r>
            <a:r>
              <a:rPr lang="en-US" sz="2400" b="1" dirty="0"/>
              <a:t> GT</a:t>
            </a:r>
            <a:br>
              <a:rPr lang="en-US" sz="3600" dirty="0"/>
            </a:br>
            <a:r>
              <a:rPr lang="en-US" sz="1400" b="1" i="1" dirty="0">
                <a:solidFill>
                  <a:srgbClr val="FF0000"/>
                </a:solidFill>
              </a:rPr>
              <a:t>Highest award an individual can receive in the FCA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2001" y="1044916"/>
            <a:ext cx="8348052" cy="552916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1400" b="1" dirty="0">
                <a:cs typeface="Aharoni" pitchFamily="2" charset="-79"/>
              </a:rPr>
              <a:t>Evaluation </a:t>
            </a:r>
            <a:r>
              <a:rPr lang="en-US" sz="1400" b="1" i="1" dirty="0">
                <a:cs typeface="Aharoni" pitchFamily="2" charset="-79"/>
              </a:rPr>
              <a:t>of </a:t>
            </a:r>
            <a:r>
              <a:rPr lang="en-US" sz="1400" b="1" i="1" u="sng" dirty="0">
                <a:cs typeface="Aharoni" pitchFamily="2" charset="-79"/>
              </a:rPr>
              <a:t>driver skills</a:t>
            </a:r>
            <a:r>
              <a:rPr lang="en-US" sz="1400" b="1" i="1" dirty="0">
                <a:cs typeface="Aharoni" pitchFamily="2" charset="-79"/>
              </a:rPr>
              <a:t> on the track at a speed consistent with the car’s capabilities </a:t>
            </a:r>
            <a:r>
              <a:rPr lang="en-US" sz="1400" b="1" i="1">
                <a:cs typeface="Aharoni" pitchFamily="2" charset="-79"/>
              </a:rPr>
              <a:t>by non-partisan track </a:t>
            </a:r>
            <a:r>
              <a:rPr lang="en-US" sz="1400" b="1" i="1" dirty="0">
                <a:cs typeface="Aharoni" pitchFamily="2" charset="-79"/>
              </a:rPr>
              <a:t>evaluators familiar with FCA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Safety equipment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Attitude, preparedness, knowledge, awareness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Skills when approaching the limit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Dealing with the unexpected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Comply with all local track / safety rules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Comfortable with handling car at speed </a:t>
            </a:r>
            <a:r>
              <a:rPr lang="en-US" sz="1400" dirty="0" err="1">
                <a:cs typeface="Aharoni" pitchFamily="2" charset="-79"/>
              </a:rPr>
              <a:t>vs</a:t>
            </a:r>
            <a:br>
              <a:rPr lang="en-US" sz="1400" dirty="0">
                <a:cs typeface="Aharoni" pitchFamily="2" charset="-79"/>
              </a:rPr>
            </a:br>
            <a:r>
              <a:rPr lang="en-US" sz="1400" dirty="0">
                <a:cs typeface="Aharoni" pitchFamily="2" charset="-79"/>
              </a:rPr>
              <a:t> “tunnel vision”</a:t>
            </a:r>
            <a:br>
              <a:rPr lang="en-US" sz="1400" dirty="0">
                <a:cs typeface="Aharoni" pitchFamily="2" charset="-79"/>
              </a:rPr>
            </a:br>
            <a:endParaRPr lang="en-US" sz="1400" dirty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>
                <a:cs typeface="Aharoni" pitchFamily="2" charset="-79"/>
              </a:rPr>
              <a:t>Suggestions</a:t>
            </a:r>
          </a:p>
          <a:p>
            <a:pPr eaLnBrk="1" hangingPunct="1">
              <a:lnSpc>
                <a:spcPct val="80000"/>
              </a:lnSpc>
            </a:pPr>
            <a:endParaRPr lang="en-US" sz="1400" u="sng" dirty="0">
              <a:cs typeface="Aharoni" pitchFamily="2" charset="-79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Drive your car on the street – get comfortable with car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Get track instruction and experience – preferably at CGT track</a:t>
            </a:r>
            <a:br>
              <a:rPr lang="en-US" sz="1400" dirty="0">
                <a:cs typeface="Aharoni" pitchFamily="2" charset="-79"/>
              </a:rPr>
            </a:br>
            <a:endParaRPr lang="en-US" sz="1400" dirty="0"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b="1" u="sng" dirty="0">
                <a:cs typeface="Aharoni" pitchFamily="2" charset="-79"/>
              </a:rPr>
              <a:t>Historical problems</a:t>
            </a:r>
          </a:p>
          <a:p>
            <a:pPr eaLnBrk="1" hangingPunct="1">
              <a:lnSpc>
                <a:spcPct val="80000"/>
              </a:lnSpc>
            </a:pPr>
            <a:endParaRPr lang="en-US" sz="1400" b="1" u="sng" dirty="0">
              <a:cs typeface="Aharoni" pitchFamily="2" charset="-79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General lack of familiarity with car (acceleration, braking, placement on track)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Not smoothly shifting or twitchy handling of car – erratic brakes / throttle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Failure to obey 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Unfamiliar with track and/or unfamiliar with car’s capabilities at speed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Loss of mental awareness – come in too early or late; passing zones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Over-reliance on electronic handling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Uncomfortable with other cars – passing / being passed.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cs typeface="Aharoni" pitchFamily="2" charset="-79"/>
              </a:rPr>
              <a:t>Effective use of the car’s power band</a:t>
            </a:r>
          </a:p>
          <a:p>
            <a:pPr lvl="1" eaLnBrk="1" hangingPunct="1">
              <a:lnSpc>
                <a:spcPct val="80000"/>
              </a:lnSpc>
            </a:pPr>
            <a:endParaRPr lang="en-US" sz="1000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900" dirty="0"/>
          </a:p>
          <a:p>
            <a:pPr eaLnBrk="1" hangingPunct="1">
              <a:lnSpc>
                <a:spcPct val="80000"/>
              </a:lnSpc>
            </a:pPr>
            <a:endParaRPr lang="en-US" sz="1000" dirty="0"/>
          </a:p>
        </p:txBody>
      </p:sp>
      <p:pic>
        <p:nvPicPr>
          <p:cNvPr id="27650" name="Picture 2" descr="https://ferrariclubofamerica.site-ym.com/resource/resmgr/photos/annualmeet/apex_track_phase_1_-_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95" y="2187915"/>
            <a:ext cx="3784558" cy="12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futu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758825"/>
            <a:ext cx="7050087" cy="4768850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/>
              <a:t>Futuro Classico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1651000" y="3856038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Encourage owners to keep Ferraris in their 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</a:rPr>
              <a:t>original state with all the accessories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1117600" y="5065713"/>
            <a:ext cx="39998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>
                <a:latin typeface="Aharoni" pitchFamily="2" charset="-79"/>
                <a:cs typeface="Aharoni" pitchFamily="2" charset="-79"/>
              </a:rPr>
              <a:t>Document the as-delivered condition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>
                <a:latin typeface="Aharoni" pitchFamily="2" charset="-79"/>
                <a:cs typeface="Aharoni" pitchFamily="2" charset="-79"/>
              </a:rPr>
              <a:t>Train judges for future use 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sz="1600" dirty="0">
                <a:latin typeface="Aharoni" pitchFamily="2" charset="-79"/>
                <a:cs typeface="Aharoni" pitchFamily="2" charset="-79"/>
              </a:rPr>
              <a:t>Establish database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n-US" sz="1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xfrm>
            <a:off x="447675" y="1397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Futuro</a:t>
            </a:r>
            <a:r>
              <a:rPr lang="en-US" sz="2800" b="1" dirty="0"/>
              <a:t> </a:t>
            </a:r>
            <a:r>
              <a:rPr lang="en-US" sz="2800" b="1" dirty="0" err="1"/>
              <a:t>Classico</a:t>
            </a:r>
            <a:endParaRPr lang="en-US" sz="2800" b="1" dirty="0"/>
          </a:p>
        </p:txBody>
      </p:sp>
      <p:pic>
        <p:nvPicPr>
          <p:cNvPr id="24579" name="Picture 4" descr="Trunk tool k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025" y="3721100"/>
            <a:ext cx="3622675" cy="2717800"/>
          </a:xfrm>
          <a:noFill/>
        </p:spPr>
      </p:pic>
      <p:pic>
        <p:nvPicPr>
          <p:cNvPr id="24580" name="Picture 7" descr="img_48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0913" y="1258888"/>
            <a:ext cx="3252787" cy="2165350"/>
          </a:xfrm>
          <a:noFill/>
        </p:spPr>
      </p:pic>
      <p:pic>
        <p:nvPicPr>
          <p:cNvPr id="24581" name="Picture 10" descr="430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3579019"/>
            <a:ext cx="2001838" cy="3001962"/>
          </a:xfrm>
          <a:noFill/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781050" y="1562100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447675" y="1504950"/>
            <a:ext cx="5238750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dirty="0"/>
              <a:t>  </a:t>
            </a:r>
            <a:r>
              <a:rPr lang="en-US" sz="1800" b="1" u="sng" dirty="0">
                <a:latin typeface="+mn-lt"/>
                <a:cs typeface="Aharoni" pitchFamily="2" charset="-79"/>
              </a:rPr>
              <a:t>All</a:t>
            </a:r>
            <a:r>
              <a:rPr lang="en-US" sz="1800" b="1" dirty="0">
                <a:latin typeface="+mn-lt"/>
                <a:cs typeface="Aharoni" pitchFamily="2" charset="-79"/>
              </a:rPr>
              <a:t> components, options, and</a:t>
            </a:r>
            <a:br>
              <a:rPr lang="en-US" sz="1800" b="1" dirty="0">
                <a:latin typeface="+mn-lt"/>
                <a:cs typeface="Aharoni" pitchFamily="2" charset="-79"/>
              </a:rPr>
            </a:br>
            <a:r>
              <a:rPr lang="en-US" sz="1800" b="1" dirty="0">
                <a:latin typeface="+mn-lt"/>
                <a:cs typeface="Aharoni" pitchFamily="2" charset="-79"/>
              </a:rPr>
              <a:t>   accessories from factory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+mn-lt"/>
                <a:cs typeface="Aharoni" pitchFamily="2" charset="-79"/>
              </a:rPr>
              <a:t>  </a:t>
            </a:r>
            <a:r>
              <a:rPr lang="en-US" sz="2000" b="1" dirty="0">
                <a:latin typeface="+mn-lt"/>
                <a:cs typeface="Aharoni" pitchFamily="2" charset="-79"/>
              </a:rPr>
              <a:t>100%</a:t>
            </a:r>
            <a:r>
              <a:rPr lang="en-US" sz="1800" b="1" dirty="0">
                <a:latin typeface="+mn-lt"/>
                <a:cs typeface="Aharoni" pitchFamily="2" charset="-79"/>
              </a:rPr>
              <a:t> pass / fail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latin typeface="+mn-lt"/>
                <a:cs typeface="Aharoni" pitchFamily="2" charset="-79"/>
              </a:rPr>
              <a:t>  Certificate of authenticity for </a:t>
            </a:r>
            <a:br>
              <a:rPr lang="en-US" sz="1800" b="1" dirty="0">
                <a:latin typeface="+mn-lt"/>
                <a:cs typeface="Aharoni" pitchFamily="2" charset="-79"/>
              </a:rPr>
            </a:br>
            <a:r>
              <a:rPr lang="en-US" sz="1800" b="1" dirty="0">
                <a:latin typeface="+mn-lt"/>
                <a:cs typeface="Aharoni" pitchFamily="2" charset="-79"/>
              </a:rPr>
              <a:t>    those cars found eligible.</a:t>
            </a:r>
          </a:p>
          <a:p>
            <a:pPr eaLnBrk="1" hangingPunct="1"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5300" y="2446338"/>
            <a:ext cx="8229600" cy="1143000"/>
          </a:xfrm>
        </p:spPr>
        <p:txBody>
          <a:bodyPr/>
          <a:lstStyle/>
          <a:p>
            <a:r>
              <a:rPr lang="en-US"/>
              <a:t>Additional topics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2773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The Competition Sequence</a:t>
            </a: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2694622" y="2951923"/>
            <a:ext cx="1663112" cy="8453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5"/>
          <p:cNvSpPr>
            <a:spLocks noChangeArrowheads="1"/>
          </p:cNvSpPr>
          <p:nvPr/>
        </p:nvSpPr>
        <p:spPr bwMode="auto">
          <a:xfrm>
            <a:off x="672851" y="2917523"/>
            <a:ext cx="1538843" cy="8797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4830755" y="2951923"/>
            <a:ext cx="1637573" cy="877161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7512120" y="4170135"/>
            <a:ext cx="1152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/>
              <a:t>Up to three of the best drivers</a:t>
            </a: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2684539" y="4055767"/>
            <a:ext cx="1873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/>
              <a:t>100% functional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 rot="16200000">
            <a:off x="5875339" y="1760964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Driver demonstrate competency,  &amp; proficiency</a:t>
            </a:r>
          </a:p>
        </p:txBody>
      </p:sp>
      <p:sp>
        <p:nvSpPr>
          <p:cNvPr id="3083" name="Text Box 18"/>
          <p:cNvSpPr txBox="1">
            <a:spLocks noChangeArrowheads="1"/>
          </p:cNvSpPr>
          <p:nvPr/>
        </p:nvSpPr>
        <p:spPr bwMode="auto">
          <a:xfrm>
            <a:off x="825471" y="3276630"/>
            <a:ext cx="1439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/>
              <a:t>Concours</a:t>
            </a:r>
            <a:endParaRPr lang="en-US" sz="1600" b="1" dirty="0"/>
          </a:p>
        </p:txBody>
      </p:sp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2786311" y="3205877"/>
            <a:ext cx="1375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/>
              <a:t>Coppa</a:t>
            </a:r>
            <a:r>
              <a:rPr lang="en-US" sz="1600" b="1" dirty="0"/>
              <a:t> Bella </a:t>
            </a:r>
            <a:r>
              <a:rPr lang="en-US" sz="1600" b="1" dirty="0" err="1"/>
              <a:t>Macchina</a:t>
            </a:r>
            <a:endParaRPr lang="en-US" sz="1600" b="1" dirty="0"/>
          </a:p>
        </p:txBody>
      </p:sp>
      <p:sp>
        <p:nvSpPr>
          <p:cNvPr id="3085" name="Text Box 20"/>
          <p:cNvSpPr txBox="1">
            <a:spLocks noChangeArrowheads="1"/>
          </p:cNvSpPr>
          <p:nvPr/>
        </p:nvSpPr>
        <p:spPr bwMode="auto">
          <a:xfrm>
            <a:off x="4993115" y="3328988"/>
            <a:ext cx="1223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err="1"/>
              <a:t>Coppa</a:t>
            </a:r>
            <a:r>
              <a:rPr lang="en-US" sz="1600" b="1" dirty="0"/>
              <a:t> GT</a:t>
            </a:r>
          </a:p>
        </p:txBody>
      </p:sp>
      <p:sp>
        <p:nvSpPr>
          <p:cNvPr id="3086" name="AutoShape 21"/>
          <p:cNvSpPr>
            <a:spLocks noChangeArrowheads="1"/>
          </p:cNvSpPr>
          <p:nvPr/>
        </p:nvSpPr>
        <p:spPr bwMode="auto">
          <a:xfrm>
            <a:off x="7405688" y="2716213"/>
            <a:ext cx="1296987" cy="122555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22"/>
          <p:cNvSpPr>
            <a:spLocks noChangeShapeType="1"/>
          </p:cNvSpPr>
          <p:nvPr/>
        </p:nvSpPr>
        <p:spPr bwMode="auto">
          <a:xfrm>
            <a:off x="2211695" y="3392893"/>
            <a:ext cx="482928" cy="8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4319617" y="340157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>
            <a:off x="6468328" y="3401571"/>
            <a:ext cx="104379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7694613" y="3076575"/>
            <a:ext cx="75018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err="1"/>
              <a:t>Coppa</a:t>
            </a:r>
            <a:r>
              <a:rPr lang="en-US" sz="1400" b="1" dirty="0"/>
              <a:t> GT Award</a:t>
            </a: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7189788" y="458946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3092" name="Text Box 27"/>
          <p:cNvSpPr txBox="1">
            <a:spLocks noChangeArrowheads="1"/>
          </p:cNvSpPr>
          <p:nvPr/>
        </p:nvSpPr>
        <p:spPr bwMode="auto">
          <a:xfrm>
            <a:off x="4824442" y="3973547"/>
            <a:ext cx="1692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i="1" dirty="0"/>
              <a:t>Driver skills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83770" y="1974636"/>
            <a:ext cx="387527" cy="713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1836779" y="2408321"/>
            <a:ext cx="125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Platino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3908339" y="2357520"/>
            <a:ext cx="132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Pass/Fail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004" y="3905111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Originality &amp;</a:t>
            </a:r>
          </a:p>
          <a:p>
            <a:pPr algn="ctr"/>
            <a:r>
              <a:rPr lang="en-US" sz="1400" b="1" i="1" dirty="0"/>
              <a:t>Condition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308 / 328 Wheels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283450" cy="3705225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8" name="Picture 6" descr="572244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t="16512" r="37450" b="40164"/>
          <a:stretch>
            <a:fillRect/>
          </a:stretch>
        </p:blipFill>
        <p:spPr bwMode="auto">
          <a:xfrm>
            <a:off x="685800" y="1155700"/>
            <a:ext cx="55784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C0A83E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r="3976" b="61401"/>
          <a:stretch>
            <a:fillRect/>
          </a:stretch>
        </p:blipFill>
        <p:spPr bwMode="auto">
          <a:xfrm>
            <a:off x="795338" y="3900488"/>
            <a:ext cx="57118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6265863" y="2224088"/>
            <a:ext cx="2420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Left: 308GTB/S Carburetor</a:t>
            </a:r>
          </a:p>
          <a:p>
            <a:pPr eaLnBrk="1" hangingPunct="1"/>
            <a:r>
              <a:rPr lang="en-US" sz="1400" b="1"/>
              <a:t>Right: 308GTBi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6707188" y="4752975"/>
            <a:ext cx="1730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Left:  328 w/o ABS</a:t>
            </a:r>
          </a:p>
          <a:p>
            <a:pPr eaLnBrk="1" hangingPunct="1"/>
            <a:r>
              <a:rPr lang="en-US" sz="1400" b="1"/>
              <a:t>Right: 328 w/ ABS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Wheels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2" name="Picture 4" descr="2486FA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" t="2654" r="665" b="7166"/>
          <a:stretch>
            <a:fillRect/>
          </a:stretch>
        </p:blipFill>
        <p:spPr bwMode="auto">
          <a:xfrm>
            <a:off x="819150" y="1412875"/>
            <a:ext cx="728186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8650" y="1657350"/>
            <a:ext cx="2085975" cy="18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14900" y="3790950"/>
            <a:ext cx="3105150" cy="2457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 </a:t>
            </a:r>
            <a:r>
              <a:rPr lang="en-US" sz="2400" b="1"/>
              <a:t>Checking Tools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33796" name="Picture 4" descr="7EE153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8424" r="5434" b="5765"/>
          <a:stretch>
            <a:fillRect/>
          </a:stretch>
        </p:blipFill>
        <p:spPr bwMode="auto">
          <a:xfrm>
            <a:off x="539750" y="1557338"/>
            <a:ext cx="74168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Various Checks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6ED60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t="7242"/>
          <a:stretch>
            <a:fillRect/>
          </a:stretch>
        </p:blipFill>
        <p:spPr bwMode="auto">
          <a:xfrm>
            <a:off x="822325" y="1176338"/>
            <a:ext cx="7488238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57325" y="2333625"/>
            <a:ext cx="1257300" cy="1181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8550" y="2695575"/>
            <a:ext cx="1600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72375" y="2238375"/>
            <a:ext cx="704850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4410075"/>
            <a:ext cx="1524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57550" y="5200650"/>
            <a:ext cx="904875" cy="847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53025" y="4800600"/>
            <a:ext cx="1009650" cy="771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/>
              <a:t>Checking Engine Cooling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4" name="Picture 4" descr="BC3606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887" r="6476" b="8574"/>
          <a:stretch>
            <a:fillRect/>
          </a:stretch>
        </p:blipFill>
        <p:spPr bwMode="auto">
          <a:xfrm rot="-134520">
            <a:off x="755650" y="1344613"/>
            <a:ext cx="72739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/>
              <a:t>Carpets</a:t>
            </a:r>
          </a:p>
        </p:txBody>
      </p:sp>
      <p:pic>
        <p:nvPicPr>
          <p:cNvPr id="36867" name="Picture 5" descr="AA1814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b="30396"/>
          <a:stretch>
            <a:fillRect/>
          </a:stretch>
        </p:blipFill>
        <p:spPr bwMode="auto">
          <a:xfrm>
            <a:off x="1308100" y="1749425"/>
            <a:ext cx="68849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/>
              <a:t>Concours</a:t>
            </a:r>
            <a:r>
              <a:rPr lang="en-US" sz="2400" b="1" dirty="0"/>
              <a:t> Awards</a:t>
            </a:r>
            <a:br>
              <a:rPr lang="en-US" sz="2800" dirty="0"/>
            </a:br>
            <a:endParaRPr lang="en-US" sz="1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802" y="1202706"/>
            <a:ext cx="6499225" cy="497363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b="1" dirty="0">
                <a:cs typeface="Aharoni" pitchFamily="2" charset="-79"/>
              </a:rPr>
              <a:t>Class Awards</a:t>
            </a:r>
            <a:r>
              <a:rPr lang="en-US" sz="1600" dirty="0">
                <a:cs typeface="Aharoni" pitchFamily="2" charset="-79"/>
              </a:rPr>
              <a:t>:</a:t>
            </a:r>
            <a:br>
              <a:rPr lang="en-US" sz="1600" dirty="0">
                <a:cs typeface="Aharoni" pitchFamily="2" charset="-79"/>
              </a:rPr>
            </a:br>
            <a:br>
              <a:rPr lang="en-US" sz="1600" dirty="0">
                <a:cs typeface="Aharoni" pitchFamily="2" charset="-79"/>
              </a:rPr>
            </a:br>
            <a:r>
              <a:rPr lang="en-US" sz="1600" dirty="0">
                <a:cs typeface="Aharoni" pitchFamily="2" charset="-79"/>
              </a:rPr>
              <a:t>-  </a:t>
            </a:r>
            <a:r>
              <a:rPr lang="en-US" sz="1400" b="1" dirty="0">
                <a:cs typeface="Aharoni" pitchFamily="2" charset="-79"/>
              </a:rPr>
              <a:t>Cars divided into roughly similar classes (varies with number 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     of entries</a:t>
            </a:r>
            <a:r>
              <a:rPr lang="en-US" sz="900" b="1" dirty="0">
                <a:cs typeface="Aharoni" pitchFamily="2" charset="-79"/>
              </a:rPr>
              <a:t>)</a:t>
            </a:r>
            <a:br>
              <a:rPr lang="en-US" sz="900" b="1" dirty="0">
                <a:cs typeface="Aharoni" pitchFamily="2" charset="-79"/>
              </a:rPr>
            </a:br>
            <a:br>
              <a:rPr lang="en-US" sz="9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	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-  Cars in each class  evaluated against  standards (</a:t>
            </a:r>
            <a:r>
              <a:rPr lang="en-US" sz="1400" b="1" u="sng" dirty="0">
                <a:cs typeface="Aharoni" pitchFamily="2" charset="-79"/>
              </a:rPr>
              <a:t>not</a:t>
            </a:r>
            <a:r>
              <a:rPr lang="en-US" sz="1400" b="1" dirty="0">
                <a:cs typeface="Aharoni" pitchFamily="2" charset="-79"/>
              </a:rPr>
              <a:t> against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    others in the class </a:t>
            </a:r>
            <a:br>
              <a:rPr lang="en-US" sz="1400" b="1" dirty="0">
                <a:cs typeface="Aharoni" pitchFamily="2" charset="-79"/>
              </a:rPr>
            </a:br>
            <a:br>
              <a:rPr lang="en-US" sz="700" dirty="0">
                <a:cs typeface="Aharoni" pitchFamily="2" charset="-79"/>
              </a:rPr>
            </a:br>
            <a:r>
              <a:rPr lang="en-US" sz="700" dirty="0">
                <a:cs typeface="Aharoni" pitchFamily="2" charset="-79"/>
              </a:rPr>
              <a:t>	</a:t>
            </a:r>
            <a:r>
              <a:rPr lang="en-US" sz="1600" b="1" dirty="0">
                <a:cs typeface="Aharoni" pitchFamily="2" charset="-79"/>
              </a:rPr>
              <a:t>97</a:t>
            </a:r>
            <a:r>
              <a:rPr lang="en-US" sz="1400" b="1" dirty="0">
                <a:cs typeface="Aharoni" pitchFamily="2" charset="-79"/>
              </a:rPr>
              <a:t> + points =  </a:t>
            </a:r>
            <a:r>
              <a:rPr lang="en-US" sz="1400" b="1" dirty="0" err="1">
                <a:cs typeface="Aharoni" pitchFamily="2" charset="-79"/>
              </a:rPr>
              <a:t>Coppa</a:t>
            </a:r>
            <a:r>
              <a:rPr lang="en-US" sz="1400" b="1" dirty="0">
                <a:cs typeface="Aharoni" pitchFamily="2" charset="-79"/>
              </a:rPr>
              <a:t> di </a:t>
            </a:r>
            <a:r>
              <a:rPr lang="en-US" sz="1400" b="1" dirty="0" err="1">
                <a:cs typeface="Aharoni" pitchFamily="2" charset="-79"/>
              </a:rPr>
              <a:t>Platino</a:t>
            </a:r>
            <a:r>
              <a:rPr lang="en-US" sz="1400" b="1" dirty="0">
                <a:cs typeface="Aharoni" pitchFamily="2" charset="-79"/>
              </a:rPr>
              <a:t> (may be multiple awards)</a:t>
            </a:r>
          </a:p>
          <a:p>
            <a:pPr marL="914400" lvl="2" indent="0" eaLnBrk="1" hangingPunct="1">
              <a:lnSpc>
                <a:spcPct val="120000"/>
              </a:lnSpc>
              <a:buNone/>
            </a:pPr>
            <a:r>
              <a:rPr lang="en-US" sz="1600" b="1" dirty="0">
                <a:cs typeface="Aharoni" pitchFamily="2" charset="-79"/>
              </a:rPr>
              <a:t>92</a:t>
            </a:r>
            <a:r>
              <a:rPr lang="en-US" sz="1400" b="1" dirty="0">
                <a:cs typeface="Aharoni" pitchFamily="2" charset="-79"/>
              </a:rPr>
              <a:t> +  =  </a:t>
            </a:r>
            <a:r>
              <a:rPr lang="en-US" sz="1400" b="1" dirty="0" err="1">
                <a:cs typeface="Aharoni" pitchFamily="2" charset="-79"/>
              </a:rPr>
              <a:t>Coppa</a:t>
            </a:r>
            <a:r>
              <a:rPr lang="en-US" sz="1400" b="1" dirty="0">
                <a:cs typeface="Aharoni" pitchFamily="2" charset="-79"/>
              </a:rPr>
              <a:t> </a:t>
            </a:r>
            <a:r>
              <a:rPr lang="en-US" sz="1400" b="1" dirty="0" err="1">
                <a:cs typeface="Aharoni" pitchFamily="2" charset="-79"/>
              </a:rPr>
              <a:t>d’Oro</a:t>
            </a:r>
            <a:r>
              <a:rPr lang="en-US" sz="1400" b="1" dirty="0">
                <a:cs typeface="Aharoni" pitchFamily="2" charset="-79"/>
              </a:rPr>
              <a:t> (one)</a:t>
            </a:r>
            <a:br>
              <a:rPr lang="en-US" sz="1400" b="1" dirty="0">
                <a:cs typeface="Aharoni" pitchFamily="2" charset="-79"/>
              </a:rPr>
            </a:br>
            <a:r>
              <a:rPr lang="en-US" sz="1600" b="1" dirty="0">
                <a:cs typeface="Aharoni" pitchFamily="2" charset="-79"/>
              </a:rPr>
              <a:t>87</a:t>
            </a:r>
            <a:r>
              <a:rPr lang="en-US" sz="1400" b="1" dirty="0">
                <a:cs typeface="Aharoni" pitchFamily="2" charset="-79"/>
              </a:rPr>
              <a:t> +  =  </a:t>
            </a:r>
            <a:r>
              <a:rPr lang="en-US" sz="1400" b="1" dirty="0" err="1">
                <a:cs typeface="Aharoni" pitchFamily="2" charset="-79"/>
              </a:rPr>
              <a:t>Coppa</a:t>
            </a:r>
            <a:r>
              <a:rPr lang="en-US" sz="1400" b="1" dirty="0">
                <a:cs typeface="Aharoni" pitchFamily="2" charset="-79"/>
              </a:rPr>
              <a:t> di </a:t>
            </a:r>
            <a:r>
              <a:rPr lang="en-US" sz="1400" b="1" dirty="0" err="1">
                <a:cs typeface="Aharoni" pitchFamily="2" charset="-79"/>
              </a:rPr>
              <a:t>Argento</a:t>
            </a:r>
            <a:r>
              <a:rPr lang="en-US" sz="1400" b="1" dirty="0">
                <a:cs typeface="Aharoni" pitchFamily="2" charset="-79"/>
              </a:rPr>
              <a:t> (one)</a:t>
            </a:r>
            <a:r>
              <a:rPr lang="en-US" sz="1400" dirty="0">
                <a:cs typeface="Aharoni" pitchFamily="2" charset="-79"/>
              </a:rPr>
              <a:t>      </a:t>
            </a:r>
            <a:br>
              <a:rPr lang="en-US" sz="1400" dirty="0">
                <a:cs typeface="Aharoni" pitchFamily="2" charset="-79"/>
              </a:rPr>
            </a:br>
            <a:endParaRPr lang="en-US" sz="1400" dirty="0">
              <a:cs typeface="Aharoni" pitchFamily="2" charset="-79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1800" b="1" dirty="0">
                <a:cs typeface="Aharoni" pitchFamily="2" charset="-79"/>
              </a:rPr>
              <a:t>Major awards</a:t>
            </a:r>
            <a:r>
              <a:rPr lang="en-US" sz="2000" b="1" dirty="0">
                <a:cs typeface="Aharoni" pitchFamily="2" charset="-79"/>
              </a:rPr>
              <a:t>:</a:t>
            </a:r>
            <a:r>
              <a:rPr lang="en-US" sz="1400" b="1" dirty="0">
                <a:cs typeface="Aharoni" pitchFamily="2" charset="-79"/>
              </a:rPr>
              <a:t>  (chief class judges)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400" b="1" dirty="0">
                <a:cs typeface="Aharoni" pitchFamily="2" charset="-79"/>
              </a:rPr>
              <a:t>All </a:t>
            </a:r>
            <a:r>
              <a:rPr lang="en-US" sz="1400" b="1" dirty="0" err="1">
                <a:cs typeface="Aharoni" pitchFamily="2" charset="-79"/>
              </a:rPr>
              <a:t>Platino</a:t>
            </a:r>
            <a:r>
              <a:rPr lang="en-US" sz="1400" b="1" dirty="0">
                <a:cs typeface="Aharoni" pitchFamily="2" charset="-79"/>
              </a:rPr>
              <a:t> winners are considered</a:t>
            </a:r>
          </a:p>
          <a:p>
            <a:pPr lvl="1" eaLnBrk="1" hangingPunct="1">
              <a:lnSpc>
                <a:spcPct val="125000"/>
              </a:lnSpc>
            </a:pPr>
            <a:r>
              <a:rPr lang="en-US" sz="1400" b="1" dirty="0">
                <a:cs typeface="Aharoni" pitchFamily="2" charset="-79"/>
              </a:rPr>
              <a:t>All considered equal </a:t>
            </a:r>
            <a:br>
              <a:rPr lang="en-US" sz="1600" dirty="0"/>
            </a:br>
            <a:r>
              <a:rPr lang="en-US" sz="1600" dirty="0"/>
              <a:t>          </a:t>
            </a:r>
            <a:br>
              <a:rPr lang="en-US" sz="1600" b="1" i="1" dirty="0"/>
            </a:br>
            <a:endParaRPr lang="en-US" sz="1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7950" y="2345706"/>
            <a:ext cx="2228850" cy="2579276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6400"/>
            <a:ext cx="8229600" cy="918308"/>
          </a:xfrm>
        </p:spPr>
        <p:txBody>
          <a:bodyPr/>
          <a:lstStyle/>
          <a:p>
            <a:pPr eaLnBrk="1" hangingPunct="1"/>
            <a:r>
              <a:rPr lang="en-US" sz="2400" b="1" dirty="0" err="1"/>
              <a:t>Concours</a:t>
            </a:r>
            <a:r>
              <a:rPr lang="en-US" sz="2400" b="1" dirty="0"/>
              <a:t> Judging Guidelines</a:t>
            </a:r>
            <a:br>
              <a:rPr lang="en-US" sz="2400" b="1" dirty="0"/>
            </a:br>
            <a:r>
              <a:rPr lang="en-US" sz="2400" b="1" dirty="0"/>
              <a:t> </a:t>
            </a:r>
            <a:endParaRPr lang="en-US" sz="1200" b="1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176" y="1324708"/>
            <a:ext cx="8229600" cy="50660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i="1" u="sng" dirty="0">
                <a:cs typeface="Aharoni" pitchFamily="2" charset="-79"/>
              </a:rPr>
              <a:t>The FCA uses</a:t>
            </a:r>
            <a:r>
              <a:rPr lang="en-US" sz="1400" b="1" i="1" dirty="0">
                <a:cs typeface="Aharoni" pitchFamily="2" charset="-79"/>
              </a:rPr>
              <a:t>:  International Advisory Council for the Preservation of the Ferrari Automobile </a:t>
            </a:r>
            <a:r>
              <a:rPr lang="en-US" sz="1400" b="1" dirty="0">
                <a:cs typeface="Aharoni" pitchFamily="2" charset="-79"/>
              </a:rPr>
              <a:t>(</a:t>
            </a:r>
            <a:r>
              <a:rPr lang="en-US" sz="1400" b="1" i="1" dirty="0">
                <a:cs typeface="Aharoni" pitchFamily="2" charset="-79"/>
              </a:rPr>
              <a:t>IAC / PFA</a:t>
            </a:r>
            <a:r>
              <a:rPr lang="en-US" sz="1400" b="1" dirty="0">
                <a:cs typeface="Aharoni" pitchFamily="2" charset="-79"/>
              </a:rPr>
              <a:t>):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400" b="1" dirty="0">
              <a:cs typeface="Aharoni" pitchFamily="2" charset="-79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Aharoni" pitchFamily="2" charset="-79"/>
              </a:rPr>
              <a:t>Establishes the Judging Guidelines and judging forms and awards. 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cs typeface="Aharoni" pitchFamily="2" charset="-79"/>
              </a:rPr>
              <a:t>Independent of FCA – independent council of 20 members</a:t>
            </a:r>
            <a:br>
              <a:rPr lang="en-US" sz="1000" b="1" dirty="0">
                <a:cs typeface="Aharoni" pitchFamily="2" charset="-79"/>
              </a:rPr>
            </a:br>
            <a:endParaRPr lang="en-US" sz="10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Three person teams for each class (Interior, Exterior, Engine/Chassis)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Must be driven onto field – fully assembled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Owner, </a:t>
            </a:r>
            <a:r>
              <a:rPr lang="en-US" sz="1400" b="1" u="sng" dirty="0">
                <a:cs typeface="Aharoni" pitchFamily="2" charset="-79"/>
              </a:rPr>
              <a:t>or</a:t>
            </a:r>
            <a:r>
              <a:rPr lang="en-US" sz="1400" b="1" dirty="0">
                <a:cs typeface="Aharoni" pitchFamily="2" charset="-79"/>
              </a:rPr>
              <a:t> designated representative, </a:t>
            </a:r>
            <a:r>
              <a:rPr lang="en-US" sz="1400" b="1" u="sng" dirty="0">
                <a:cs typeface="Aharoni" pitchFamily="2" charset="-79"/>
              </a:rPr>
              <a:t>presents the car</a:t>
            </a:r>
            <a:r>
              <a:rPr lang="en-US" sz="1400" b="1" dirty="0">
                <a:cs typeface="Aharoni" pitchFamily="2" charset="-79"/>
              </a:rPr>
              <a:t> during judging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cs typeface="Aharoni" pitchFamily="2" charset="-79"/>
              </a:rPr>
              <a:t>Inform the judges of unusual features &amp; provide documentation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cs typeface="Aharoni" pitchFamily="2" charset="-79"/>
              </a:rPr>
              <a:t>Preservation cars must have history of preservation/maintenance (documentation)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cs typeface="Aharoni" pitchFamily="2" charset="-79"/>
              </a:rPr>
              <a:t>Race cars must be as originally manufactured OR as raced (need documentation)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 err="1">
                <a:cs typeface="Aharoni" pitchFamily="2" charset="-79"/>
              </a:rPr>
              <a:t>Classiche</a:t>
            </a:r>
            <a:r>
              <a:rPr lang="en-US" sz="1400" b="1" dirty="0">
                <a:cs typeface="Aharoni" pitchFamily="2" charset="-79"/>
              </a:rPr>
              <a:t> Certification – engine and drive train are authentic (Red Book)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400" b="1" dirty="0">
                <a:cs typeface="Aharoni" pitchFamily="2" charset="-79"/>
              </a:rPr>
              <a:t>New(</a:t>
            </a:r>
            <a:r>
              <a:rPr lang="en-US" sz="1400" b="1" dirty="0" err="1">
                <a:cs typeface="Aharoni" pitchFamily="2" charset="-79"/>
              </a:rPr>
              <a:t>er</a:t>
            </a:r>
            <a:r>
              <a:rPr lang="en-US" sz="1400" b="1" dirty="0">
                <a:cs typeface="Aharoni" pitchFamily="2" charset="-79"/>
              </a:rPr>
              <a:t>) cars – what was original; what factory options (documentation)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At start of judging, each car is assumed to have 100 points.  Deductions of 0 to 5 points 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   are taken on each judged component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b="1" dirty="0">
                <a:cs typeface="Aharoni" pitchFamily="2" charset="-79"/>
              </a:rPr>
              <a:t>Judges will ask that you demonstrate windows, engine, instruments, doors, lights, etc.</a:t>
            </a:r>
            <a:br>
              <a:rPr lang="en-US" sz="1400" b="1" dirty="0">
                <a:latin typeface="Aharoni" pitchFamily="2" charset="-79"/>
                <a:cs typeface="Aharoni" pitchFamily="2" charset="-79"/>
              </a:rPr>
            </a:br>
            <a:endParaRPr lang="en-US" sz="1400" b="1" dirty="0">
              <a:latin typeface="Aharoni" pitchFamily="2" charset="-79"/>
              <a:cs typeface="Aharoni" pitchFamily="2" charset="-79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sz="1400" b="1" dirty="0"/>
            </a:br>
            <a:br>
              <a:rPr lang="en-US" sz="1400" b="1" dirty="0"/>
            </a:b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5725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/>
              <a:t>Concours Judging Guidelines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583" y="1412685"/>
            <a:ext cx="8229600" cy="4784725"/>
          </a:xfrm>
        </p:spPr>
        <p:txBody>
          <a:bodyPr/>
          <a:lstStyle/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Top up or removable panel in place.  </a:t>
            </a:r>
            <a:r>
              <a:rPr lang="en-US" sz="1400" b="1" u="sng" dirty="0">
                <a:cs typeface="Aharoni" pitchFamily="2" charset="-79"/>
              </a:rPr>
              <a:t>Electrically operated tops must be demonstrated</a:t>
            </a:r>
            <a:br>
              <a:rPr lang="en-US" sz="1400" b="1" u="sng" dirty="0">
                <a:cs typeface="Aharoni" pitchFamily="2" charset="-79"/>
              </a:rPr>
            </a:br>
            <a:endParaRPr lang="en-US" sz="1400" b="1" u="sng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Engine will be run and checked for leaks, smooth idle, instruments, etc.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Factory options are considered original, after-market options are not.  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Factory-provided pollution equipment must be in place w/ working appearance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lnSpc>
                <a:spcPct val="120000"/>
              </a:lnSpc>
              <a:defRPr/>
            </a:pPr>
            <a:r>
              <a:rPr lang="en-US" sz="1400" b="1" dirty="0">
                <a:cs typeface="Aharoni" pitchFamily="2" charset="-79"/>
              </a:rPr>
              <a:t>Replacement items must be similar in size, characteristics, and appearance as original </a:t>
            </a:r>
            <a:br>
              <a:rPr lang="en-US" sz="1400" b="1" dirty="0">
                <a:cs typeface="Aharoni" pitchFamily="2" charset="-79"/>
              </a:rPr>
            </a:br>
            <a:r>
              <a:rPr lang="en-US" sz="1400" b="1" dirty="0">
                <a:cs typeface="Aharoni" pitchFamily="2" charset="-79"/>
              </a:rPr>
              <a:t>(replacement items are:  tires, battery, all windows, spark plugs, filters, hoses, etc.)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All originally provided tools, manuals, pouches, etc.  (good reproductions ok)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lnSpc>
                <a:spcPct val="120000"/>
              </a:lnSpc>
              <a:defRPr/>
            </a:pPr>
            <a:r>
              <a:rPr lang="en-US" sz="1400" b="1" dirty="0">
                <a:cs typeface="Aharoni" pitchFamily="2" charset="-79"/>
              </a:rPr>
              <a:t>Safety items such as seat belts, fire extinguisher, side mirror, and alarm are ok but must be unobtrusive and neatly installed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indent="-365760" eaLnBrk="1" hangingPunct="1">
              <a:defRPr/>
            </a:pPr>
            <a:r>
              <a:rPr lang="en-US" sz="1400" b="1" dirty="0">
                <a:cs typeface="Aharoni" pitchFamily="2" charset="-79"/>
              </a:rPr>
              <a:t>Conversions and unauthorized </a:t>
            </a:r>
            <a:r>
              <a:rPr lang="en-US" sz="1400" b="1" dirty="0" err="1">
                <a:cs typeface="Aharoni" pitchFamily="2" charset="-79"/>
              </a:rPr>
              <a:t>rebodies</a:t>
            </a:r>
            <a:r>
              <a:rPr lang="en-US" sz="1400" b="1" dirty="0">
                <a:cs typeface="Aharoni" pitchFamily="2" charset="-79"/>
              </a:rPr>
              <a:t> are ineligible for judging</a:t>
            </a:r>
            <a:br>
              <a:rPr lang="en-US" sz="1400" b="1" dirty="0">
                <a:cs typeface="Aharoni" pitchFamily="2" charset="-79"/>
              </a:rPr>
            </a:br>
            <a:endParaRPr lang="en-US" sz="1400" b="1" dirty="0">
              <a:cs typeface="Aharoni" pitchFamily="2" charset="-79"/>
            </a:endParaRPr>
          </a:p>
          <a:p>
            <a:pPr marL="0" indent="0" eaLnBrk="1" hangingPunct="1">
              <a:buNone/>
              <a:defRPr/>
            </a:pPr>
            <a:endParaRPr lang="en-US" sz="1400" b="1" dirty="0">
              <a:latin typeface="Aharoni" pitchFamily="2" charset="-79"/>
              <a:cs typeface="Aharoni" pitchFamily="2" charset="-79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600" dirty="0"/>
          </a:p>
          <a:p>
            <a:pPr eaLnBrk="1" hangingPunct="1">
              <a:lnSpc>
                <a:spcPct val="12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b="1" dirty="0"/>
              <a:t>Maximum Deductions</a:t>
            </a:r>
          </a:p>
        </p:txBody>
      </p:sp>
      <p:graphicFrame>
        <p:nvGraphicFramePr>
          <p:cNvPr id="8356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07171"/>
              </p:ext>
            </p:extLst>
          </p:nvPr>
        </p:nvGraphicFramePr>
        <p:xfrm>
          <a:off x="1007269" y="800327"/>
          <a:ext cx="6935377" cy="5821758"/>
        </p:xfrm>
        <a:graphic>
          <a:graphicData uri="http://schemas.openxmlformats.org/drawingml/2006/table">
            <a:tbl>
              <a:tblPr/>
              <a:tblGrid>
                <a:gridCol w="133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0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Exterior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Interior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Engine/Chassis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Coachwork, body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Headliner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type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Doors, hood, trunk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Upholstery (seats, console, doors)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serial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Top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Carpets, pedal, shifter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Engine, auxiliaries, transmission, differential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Dashboard &amp; instruments condition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Fluid lines (oil, fuel, water)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Plating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Steering wheel, levers, controls, column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 system components, incl. battery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Lights condition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Trim &amp; emblems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Fuel system, carbs, injection, linkages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Trim / Emblems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Window operation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Wheels &amp; tires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Glass,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plexiglass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Trunk (carpet, paint, decals, hardware)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Underside,  fenders &amp; frame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Rubber, window felt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Tools, spare, and manuals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Chassis, brakes, suspension components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Instrument operation (clock, radio, A/C, lights)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Exhaust, mufflers, pipes, cats, manifolds, hangers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Exterior light operation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 operation, smoothness and leaks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3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EXTERIOR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INTERIOR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ENGINE/CHASSIS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517"/>
            <a:ext cx="8229600" cy="1143000"/>
          </a:xfrm>
        </p:spPr>
        <p:txBody>
          <a:bodyPr/>
          <a:lstStyle/>
          <a:p>
            <a:r>
              <a:rPr lang="en-US" sz="2400" b="1" dirty="0"/>
              <a:t>Race Cars in </a:t>
            </a:r>
            <a:r>
              <a:rPr lang="en-US" sz="2400" b="1" dirty="0" err="1"/>
              <a:t>Concours</a:t>
            </a:r>
            <a:endParaRPr lang="en-US" sz="2400" b="1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457200" y="1039483"/>
            <a:ext cx="8376249" cy="48936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/>
              <a:t>Race cars are judged by this criteria: 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1800" u="sng" dirty="0"/>
              <a:t>Older race cars</a:t>
            </a:r>
            <a:r>
              <a:rPr lang="en-US" sz="18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As it left the factory, or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A particular race in period</a:t>
            </a:r>
            <a:br>
              <a:rPr lang="en-US" sz="1600" dirty="0"/>
            </a:b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800" u="sng" dirty="0"/>
              <a:t>Newer race cars:</a:t>
            </a:r>
            <a:endParaRPr lang="en-US" sz="1800" dirty="0"/>
          </a:p>
          <a:p>
            <a:pPr marL="742950" lvl="1" indent="-285750">
              <a:buFontTx/>
              <a:buChar char="-"/>
            </a:pPr>
            <a:r>
              <a:rPr lang="en-US" sz="1600" dirty="0"/>
              <a:t>As it left the factory, or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The series/event, sanctioning body and dates.  You provide the documentation  describing the configuration requirements</a:t>
            </a:r>
            <a:br>
              <a:rPr lang="en-US" sz="1600" dirty="0"/>
            </a:br>
            <a:endParaRPr lang="en-US" sz="1600" dirty="0"/>
          </a:p>
          <a:p>
            <a:pPr marL="1200150" lvl="2" indent="-285750">
              <a:buFontTx/>
              <a:buChar char="-"/>
            </a:pPr>
            <a:r>
              <a:rPr lang="en-US" sz="1600" i="1" dirty="0"/>
              <a:t>Examples: Ferrari Challenge Series; 550 GTS (</a:t>
            </a:r>
            <a:r>
              <a:rPr lang="en-US" sz="1600" i="1" dirty="0" err="1"/>
              <a:t>Prodrive</a:t>
            </a:r>
            <a:r>
              <a:rPr lang="en-US" sz="1600" i="1" dirty="0"/>
              <a:t>); 360 N-GT (FIA, ALMS, </a:t>
            </a:r>
            <a:r>
              <a:rPr lang="en-US" sz="1600" i="1" dirty="0" err="1"/>
              <a:t>LeMans</a:t>
            </a:r>
            <a:r>
              <a:rPr lang="en-US" sz="1600" i="1" dirty="0"/>
              <a:t>); F430 GT (FIA, ALMS, Le Mans); 458 Italia GT &amp; GTC (ALMS, LMS, Le Mans)</a:t>
            </a:r>
          </a:p>
          <a:p>
            <a:pPr marL="742950" lvl="1" indent="-285750">
              <a:buFontTx/>
              <a:buChar char="-"/>
            </a:pPr>
            <a:endParaRPr lang="en-US" sz="1800" dirty="0"/>
          </a:p>
          <a:p>
            <a:pPr lvl="1"/>
            <a:endParaRPr lang="en-US" sz="2000" dirty="0"/>
          </a:p>
          <a:p>
            <a:pPr lvl="1" algn="ctr"/>
            <a:r>
              <a:rPr lang="en-US" sz="2000" b="1" i="1" dirty="0">
                <a:solidFill>
                  <a:srgbClr val="FF0000"/>
                </a:solidFill>
              </a:rPr>
              <a:t>Must be authentic purpose-built Ferrari race cars with documentation provided by owners</a:t>
            </a:r>
          </a:p>
        </p:txBody>
      </p:sp>
    </p:spTree>
    <p:extLst>
      <p:ext uri="{BB962C8B-B14F-4D97-AF65-F5344CB8AC3E}">
        <p14:creationId xmlns:p14="http://schemas.microsoft.com/office/powerpoint/2010/main" val="240044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51" y="-1420"/>
            <a:ext cx="8229600" cy="1143000"/>
          </a:xfrm>
        </p:spPr>
        <p:txBody>
          <a:bodyPr/>
          <a:lstStyle/>
          <a:p>
            <a:r>
              <a:rPr lang="en-US" sz="2800" b="1" dirty="0"/>
              <a:t>Documenting New(</a:t>
            </a:r>
            <a:r>
              <a:rPr lang="en-US" sz="2800" b="1" dirty="0" err="1"/>
              <a:t>er</a:t>
            </a:r>
            <a:r>
              <a:rPr lang="en-US" sz="2800" b="1" dirty="0"/>
              <a:t>) Ferraris</a:t>
            </a:r>
            <a:br>
              <a:rPr lang="en-US" sz="2800" b="1" dirty="0"/>
            </a:br>
            <a:r>
              <a:rPr lang="en-US" sz="2000" i="1" u="sng" dirty="0"/>
              <a:t>Every car is a custom one-off  --  what is original?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1687" y="-898811"/>
            <a:ext cx="4123813" cy="8586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43" y="3811875"/>
            <a:ext cx="2223655" cy="29716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751" y="4203760"/>
            <a:ext cx="5688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1600" dirty="0"/>
              <a:t>Options that came on </a:t>
            </a:r>
            <a:r>
              <a:rPr lang="en-US" sz="1600" u="sng" dirty="0"/>
              <a:t>this</a:t>
            </a:r>
            <a:r>
              <a:rPr lang="en-US" sz="1600" dirty="0"/>
              <a:t> car (599 GTB </a:t>
            </a:r>
            <a:r>
              <a:rPr lang="en-US" sz="1600" dirty="0" err="1"/>
              <a:t>Fiorano</a:t>
            </a:r>
            <a:r>
              <a:rPr lang="en-US" sz="1600" dirty="0"/>
              <a:t>).  Data from </a:t>
            </a:r>
            <a:r>
              <a:rPr lang="en-US" sz="1600" u="sng" dirty="0"/>
              <a:t>Ferrari dealer.</a:t>
            </a:r>
          </a:p>
          <a:p>
            <a:br>
              <a:rPr lang="en-US" sz="1600" u="sng" dirty="0"/>
            </a:br>
            <a:endParaRPr lang="en-US" sz="1600" u="sng" dirty="0"/>
          </a:p>
          <a:p>
            <a:pPr lvl="3" algn="ctr"/>
            <a:r>
              <a:rPr lang="en-US" sz="1600" dirty="0"/>
              <a:t>         “Personalization” options that are</a:t>
            </a:r>
            <a:br>
              <a:rPr lang="en-US" sz="1600" dirty="0"/>
            </a:br>
            <a:r>
              <a:rPr lang="en-US" sz="1600" dirty="0"/>
              <a:t>         factory authorized (458 Italia)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7391" y="1043609"/>
            <a:ext cx="109827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232" y="6032952"/>
            <a:ext cx="6490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Obtain the information for your car!</a:t>
            </a:r>
          </a:p>
        </p:txBody>
      </p:sp>
    </p:spTree>
    <p:extLst>
      <p:ext uri="{BB962C8B-B14F-4D97-AF65-F5344CB8AC3E}">
        <p14:creationId xmlns:p14="http://schemas.microsoft.com/office/powerpoint/2010/main" val="26310083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4075</TotalTime>
  <Words>2426</Words>
  <Application>Microsoft Office PowerPoint</Application>
  <PresentationFormat>On-screen Show (4:3)</PresentationFormat>
  <Paragraphs>350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Arial</vt:lpstr>
      <vt:lpstr>Arial Black</vt:lpstr>
      <vt:lpstr>Bodoni MT Black</vt:lpstr>
      <vt:lpstr>Wingdings</vt:lpstr>
      <vt:lpstr>Default Design</vt:lpstr>
      <vt:lpstr>Document</vt:lpstr>
      <vt:lpstr> Ferrari Club of America Concours Coppa Bella Macchina Coppa GT Futuro Classico </vt:lpstr>
      <vt:lpstr>Authentic Ferrari Names</vt:lpstr>
      <vt:lpstr>The Competition Sequence</vt:lpstr>
      <vt:lpstr>Concours Awards </vt:lpstr>
      <vt:lpstr>Concours Judging Guidelines  </vt:lpstr>
      <vt:lpstr>Concours Judging Guidelines (cont.)</vt:lpstr>
      <vt:lpstr>Maximum Deductions</vt:lpstr>
      <vt:lpstr>Race Cars in Concours</vt:lpstr>
      <vt:lpstr>Documenting New(er) Ferraris Every car is a custom one-off  --  what is original?</vt:lpstr>
      <vt:lpstr>Checking the Interior</vt:lpstr>
      <vt:lpstr>Checking the Interior</vt:lpstr>
      <vt:lpstr>Checking the Engine Compartment / Chassis</vt:lpstr>
      <vt:lpstr>Checking the Exterior</vt:lpstr>
      <vt:lpstr>Labels </vt:lpstr>
      <vt:lpstr>Checking Electrical</vt:lpstr>
      <vt:lpstr>Checking Tools</vt:lpstr>
      <vt:lpstr>Do Your Own Research --   Talk to People --  Look at Their Cars </vt:lpstr>
      <vt:lpstr>Typical Deductions for Early Cars</vt:lpstr>
      <vt:lpstr>Typical Deductions for Later Cars</vt:lpstr>
      <vt:lpstr>Preservation  Class</vt:lpstr>
      <vt:lpstr>PowerPoint Presentation</vt:lpstr>
      <vt:lpstr>The Competition Sequence</vt:lpstr>
      <vt:lpstr>Coppa Bella Macchina</vt:lpstr>
      <vt:lpstr>Controls and Instrumentation Use to supplement the CBM Check sheet</vt:lpstr>
      <vt:lpstr>The Competition Sequence</vt:lpstr>
      <vt:lpstr>Coppa GT Highest award an individual can receive in the FCA</vt:lpstr>
      <vt:lpstr>Futuro Classico</vt:lpstr>
      <vt:lpstr>Futuro Classico</vt:lpstr>
      <vt:lpstr>Additional topics</vt:lpstr>
      <vt:lpstr>308 / 328 Wheels</vt:lpstr>
      <vt:lpstr>Wheels</vt:lpstr>
      <vt:lpstr> Checking Tools</vt:lpstr>
      <vt:lpstr>Various Checks</vt:lpstr>
      <vt:lpstr>Checking Engine Cooling</vt:lpstr>
      <vt:lpstr>Carpets</vt:lpstr>
    </vt:vector>
  </TitlesOfParts>
  <Company>JHU/APL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Coppa Bella Macchina Coppa GT</dc:title>
  <dc:creator>Chris</dc:creator>
  <cp:lastModifiedBy>Ged Farnaby</cp:lastModifiedBy>
  <cp:revision>250</cp:revision>
  <cp:lastPrinted>2018-09-12T14:20:58Z</cp:lastPrinted>
  <dcterms:created xsi:type="dcterms:W3CDTF">2007-07-25T01:21:48Z</dcterms:created>
  <dcterms:modified xsi:type="dcterms:W3CDTF">2024-12-28T16:57:39Z</dcterms:modified>
</cp:coreProperties>
</file>