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2"/>
  </p:notesMasterIdLst>
  <p:sldIdLst>
    <p:sldId id="256" r:id="rId3"/>
    <p:sldId id="257" r:id="rId4"/>
    <p:sldId id="263" r:id="rId5"/>
    <p:sldId id="258" r:id="rId6"/>
    <p:sldId id="259" r:id="rId7"/>
    <p:sldId id="260" r:id="rId8"/>
    <p:sldId id="261" r:id="rId9"/>
    <p:sldId id="262" r:id="rId10"/>
    <p:sldId id="264" r:id="rId1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iitVykYW8jRSXrCZNrj8TQ8Rib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customschemas.google.com/relationships/presentationmetadata" Target="metadata"/><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299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43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9"/>
          <p:cNvSpPr>
            <a:spLocks noGrp="1"/>
          </p:cNvSpPr>
          <p:nvPr>
            <p:ph type="pic" idx="2"/>
          </p:nvPr>
        </p:nvSpPr>
        <p:spPr>
          <a:xfrm>
            <a:off x="5183188" y="987425"/>
            <a:ext cx="6172200" cy="4873625"/>
          </a:xfrm>
          <a:prstGeom prst="rect">
            <a:avLst/>
          </a:prstGeom>
          <a:noFill/>
          <a:ln>
            <a:noFill/>
          </a:ln>
        </p:spPr>
      </p:sp>
      <p:sp>
        <p:nvSpPr>
          <p:cNvPr id="76" name="Google Shape;76;p1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auth.regfox.com/?_gl=1*1q1d4s7*_ga*MTI1ODQ4MDY5Ny4xNjc2NjQ4OTI3*_ga_1LCPXBM3R7*MTY3Njk5NDAxMy40LjAuMTY3Njk5NDAxMy4wLjAuMA.."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noreply@webconnex.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help.regfox.com/en/articles/5552514-regfox-checklist" TargetMode="External"/><Relationship Id="rId5" Type="http://schemas.openxmlformats.org/officeDocument/2006/relationships/hyperlink" Target="mailto:aaron@ferrariclubofamerica.org"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95"/>
        <p:cNvGrpSpPr/>
        <p:nvPr/>
      </p:nvGrpSpPr>
      <p:grpSpPr>
        <a:xfrm>
          <a:off x="0" y="0"/>
          <a:ext cx="0" cy="0"/>
          <a:chOff x="0" y="0"/>
          <a:chExt cx="0" cy="0"/>
        </a:xfrm>
      </p:grpSpPr>
      <p:sp>
        <p:nvSpPr>
          <p:cNvPr id="96" name="Google Shape;96;p1"/>
          <p:cNvSpPr/>
          <p:nvPr/>
        </p:nvSpPr>
        <p:spPr>
          <a:xfrm>
            <a:off x="0" y="0"/>
            <a:ext cx="12192000" cy="6857999"/>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7" name="Google Shape;97;p1" descr="A picture containing floor, red, transport&#10;&#10;Description automatically generated"/>
          <p:cNvPicPr preferRelativeResize="0"/>
          <p:nvPr/>
        </p:nvPicPr>
        <p:blipFill rotWithShape="1">
          <a:blip r:embed="rId3">
            <a:alphaModFix amt="50000"/>
          </a:blip>
          <a:srcRect l="25173" r="44159"/>
          <a:stretch/>
        </p:blipFill>
        <p:spPr>
          <a:xfrm>
            <a:off x="20" y="1"/>
            <a:ext cx="12191980" cy="6857999"/>
          </a:xfrm>
          <a:prstGeom prst="rect">
            <a:avLst/>
          </a:prstGeom>
          <a:noFill/>
          <a:ln>
            <a:noFill/>
          </a:ln>
        </p:spPr>
      </p:pic>
      <p:sp>
        <p:nvSpPr>
          <p:cNvPr id="98" name="Google Shape;98;p1"/>
          <p:cNvSpPr txBox="1">
            <a:spLocks noGrp="1"/>
          </p:cNvSpPr>
          <p:nvPr>
            <p:ph type="ctrTitle"/>
          </p:nvPr>
        </p:nvSpPr>
        <p:spPr>
          <a:xfrm>
            <a:off x="1524000" y="1122362"/>
            <a:ext cx="9144000" cy="290051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FFFFFF"/>
              </a:buClr>
              <a:buSzPts val="6000"/>
              <a:buFont typeface="Calibri"/>
              <a:buNone/>
            </a:pPr>
            <a:r>
              <a:rPr lang="en-US" dirty="0">
                <a:solidFill>
                  <a:srgbClr val="FFFFFF"/>
                </a:solidFill>
              </a:rPr>
              <a:t>Ferrari Club of America:</a:t>
            </a:r>
            <a:br>
              <a:rPr lang="en-US" dirty="0"/>
            </a:br>
            <a:r>
              <a:rPr lang="en-US" dirty="0"/>
              <a:t>Using </a:t>
            </a:r>
            <a:r>
              <a:rPr lang="en-US" dirty="0" err="1">
                <a:solidFill>
                  <a:srgbClr val="FFFFFF"/>
                </a:solidFill>
              </a:rPr>
              <a:t>RegFox</a:t>
            </a:r>
            <a:r>
              <a:rPr lang="en-US" dirty="0">
                <a:solidFill>
                  <a:srgbClr val="FFFFFF"/>
                </a:solidFill>
              </a:rPr>
              <a:t> for Events</a:t>
            </a: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4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The Benefits of </a:t>
            </a:r>
            <a:r>
              <a:rPr lang="en-US" dirty="0" err="1"/>
              <a:t>RegFox</a:t>
            </a:r>
            <a:endParaRPr dirty="0"/>
          </a:p>
        </p:txBody>
      </p:sp>
      <p:sp>
        <p:nvSpPr>
          <p:cNvPr id="105" name="Google Shape;105;p2"/>
          <p:cNvSpPr txBox="1">
            <a:spLocks noGrp="1"/>
          </p:cNvSpPr>
          <p:nvPr>
            <p:ph type="body" idx="1"/>
          </p:nvPr>
        </p:nvSpPr>
        <p:spPr>
          <a:xfrm>
            <a:off x="838200" y="1825625"/>
            <a:ext cx="5202600" cy="4351500"/>
          </a:xfrm>
          <a:prstGeom prst="rect">
            <a:avLst/>
          </a:prstGeom>
          <a:noFill/>
          <a:ln>
            <a:noFill/>
          </a:ln>
        </p:spPr>
        <p:txBody>
          <a:bodyPr spcFirstLastPara="1" wrap="square" lIns="91425" tIns="45700" rIns="91425" bIns="45700" anchor="t" anchorCtr="0">
            <a:normAutofit/>
          </a:bodyPr>
          <a:lstStyle/>
          <a:p>
            <a:pPr marL="488950">
              <a:spcBef>
                <a:spcPts val="0"/>
              </a:spcBef>
              <a:buSzPts val="1300"/>
            </a:pPr>
            <a:r>
              <a:rPr lang="en-US" sz="2000" dirty="0"/>
              <a:t>Let </a:t>
            </a:r>
            <a:r>
              <a:rPr lang="en-US" sz="2000" dirty="0" err="1"/>
              <a:t>RegFox</a:t>
            </a:r>
            <a:r>
              <a:rPr lang="en-US" sz="2000" dirty="0"/>
              <a:t> do the work and collect your funds from your event attendees and deposit funds directly into your Region or Chapter bank account</a:t>
            </a:r>
          </a:p>
          <a:p>
            <a:pPr marL="488950">
              <a:spcBef>
                <a:spcPts val="0"/>
              </a:spcBef>
              <a:buSzPts val="1300"/>
            </a:pPr>
            <a:endParaRPr lang="en-US" sz="2000" dirty="0"/>
          </a:p>
          <a:p>
            <a:pPr marL="488950">
              <a:spcBef>
                <a:spcPts val="0"/>
              </a:spcBef>
              <a:buSzPts val="1300"/>
            </a:pPr>
            <a:r>
              <a:rPr lang="en-US" sz="2000" dirty="0"/>
              <a:t>Streamlined reports for attendee rosters, tickets sold, and bank deposits</a:t>
            </a:r>
          </a:p>
          <a:p>
            <a:pPr marL="488950">
              <a:spcBef>
                <a:spcPts val="0"/>
              </a:spcBef>
              <a:buSzPts val="1300"/>
            </a:pPr>
            <a:endParaRPr lang="en-US" sz="2000" dirty="0"/>
          </a:p>
          <a:p>
            <a:pPr marL="488950">
              <a:spcBef>
                <a:spcPts val="0"/>
              </a:spcBef>
              <a:buSzPts val="1300"/>
            </a:pPr>
            <a:r>
              <a:rPr lang="en-US" sz="2000" dirty="0"/>
              <a:t>Unlimited users with the ability to set user restrictions on what each user can see and access</a:t>
            </a:r>
          </a:p>
          <a:p>
            <a:pPr marL="488950">
              <a:spcBef>
                <a:spcPts val="0"/>
              </a:spcBef>
              <a:buSzPts val="1300"/>
            </a:pPr>
            <a:endParaRPr lang="en-US" sz="2000" dirty="0"/>
          </a:p>
          <a:p>
            <a:pPr marL="488950">
              <a:spcBef>
                <a:spcPts val="0"/>
              </a:spcBef>
              <a:buSzPts val="1300"/>
            </a:pPr>
            <a:r>
              <a:rPr lang="en-US" sz="2000" dirty="0">
                <a:solidFill>
                  <a:schemeClr val="dk1"/>
                </a:solidFill>
                <a:latin typeface="Calibri"/>
                <a:ea typeface="Calibri"/>
                <a:cs typeface="Calibri"/>
                <a:sym typeface="Calibri"/>
              </a:rPr>
              <a:t>Multiple events can be live at one time</a:t>
            </a:r>
          </a:p>
          <a:p>
            <a:pPr marL="146050" indent="0">
              <a:spcBef>
                <a:spcPts val="0"/>
              </a:spcBef>
              <a:buSzPts val="1300"/>
              <a:buNone/>
            </a:pPr>
            <a:endParaRPr lang="en-US" sz="2000" dirty="0"/>
          </a:p>
        </p:txBody>
      </p:sp>
      <p:pic>
        <p:nvPicPr>
          <p:cNvPr id="106" name="Google Shape;106;p2"/>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07" name="Google Shape;107;p2"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sp>
        <p:nvSpPr>
          <p:cNvPr id="2" name="TextBox 1">
            <a:extLst>
              <a:ext uri="{FF2B5EF4-FFF2-40B4-BE49-F238E27FC236}">
                <a16:creationId xmlns:a16="http://schemas.microsoft.com/office/drawing/2014/main" id="{E9EFA650-501B-99A0-40EB-0531870A557C}"/>
              </a:ext>
            </a:extLst>
          </p:cNvPr>
          <p:cNvSpPr txBox="1"/>
          <p:nvPr/>
        </p:nvSpPr>
        <p:spPr>
          <a:xfrm>
            <a:off x="6151202" y="1825625"/>
            <a:ext cx="5638461" cy="4801314"/>
          </a:xfrm>
          <a:prstGeom prst="rect">
            <a:avLst/>
          </a:prstGeom>
          <a:noFill/>
        </p:spPr>
        <p:txBody>
          <a:bodyPr wrap="square" rtlCol="0">
            <a:spAutoFit/>
          </a:bodyPr>
          <a:lstStyle/>
          <a:p>
            <a:pPr marL="488950" indent="-342900">
              <a:lnSpc>
                <a:spcPct val="90000"/>
              </a:lnSpc>
              <a:buClr>
                <a:schemeClr val="dk1"/>
              </a:buClr>
              <a:buSzPts val="1300"/>
              <a:buFont typeface="Arial"/>
              <a:buChar char="•"/>
            </a:pPr>
            <a:r>
              <a:rPr lang="en-US" sz="2000" dirty="0">
                <a:solidFill>
                  <a:schemeClr val="dk1"/>
                </a:solidFill>
                <a:latin typeface="Calibri"/>
                <a:ea typeface="Calibri"/>
                <a:cs typeface="Calibri"/>
              </a:rPr>
              <a:t>FCA Staff can access your </a:t>
            </a:r>
            <a:r>
              <a:rPr lang="en-US" sz="2000" dirty="0" err="1">
                <a:solidFill>
                  <a:schemeClr val="dk1"/>
                </a:solidFill>
                <a:latin typeface="Calibri"/>
                <a:ea typeface="Calibri"/>
                <a:cs typeface="Calibri"/>
              </a:rPr>
              <a:t>RegFox</a:t>
            </a:r>
            <a:r>
              <a:rPr lang="en-US" sz="2000" dirty="0">
                <a:solidFill>
                  <a:schemeClr val="dk1"/>
                </a:solidFill>
                <a:latin typeface="Calibri"/>
                <a:ea typeface="Calibri"/>
                <a:cs typeface="Calibri"/>
              </a:rPr>
              <a:t> to assist with troubleshooting</a:t>
            </a:r>
          </a:p>
          <a:p>
            <a:pPr marL="488950" indent="-342900">
              <a:lnSpc>
                <a:spcPct val="90000"/>
              </a:lnSpc>
              <a:buClr>
                <a:schemeClr val="dk1"/>
              </a:buClr>
              <a:buSzPts val="1300"/>
              <a:buFont typeface="Arial"/>
              <a:buChar char="•"/>
            </a:pPr>
            <a:endParaRPr lang="en-US" sz="2000" dirty="0">
              <a:solidFill>
                <a:schemeClr val="dk1"/>
              </a:solidFill>
              <a:latin typeface="Calibri"/>
              <a:ea typeface="Calibri"/>
              <a:cs typeface="Calibri"/>
            </a:endParaRPr>
          </a:p>
          <a:p>
            <a:pPr marL="488950" indent="-342900">
              <a:lnSpc>
                <a:spcPct val="90000"/>
              </a:lnSpc>
              <a:buClr>
                <a:schemeClr val="dk1"/>
              </a:buClr>
              <a:buSzPts val="1300"/>
              <a:buFont typeface="Arial"/>
              <a:buChar char="•"/>
            </a:pPr>
            <a:r>
              <a:rPr lang="en-US" sz="2000" dirty="0">
                <a:solidFill>
                  <a:schemeClr val="dk1"/>
                </a:solidFill>
                <a:latin typeface="Calibri"/>
                <a:ea typeface="Calibri"/>
                <a:cs typeface="Calibri"/>
              </a:rPr>
              <a:t>Unlimited library of prior events and the ability to copy prior event page templates</a:t>
            </a:r>
            <a:endParaRPr lang="en-US" sz="2000" dirty="0">
              <a:solidFill>
                <a:schemeClr val="dk1"/>
              </a:solidFill>
              <a:latin typeface="Calibri"/>
              <a:ea typeface="Calibri"/>
              <a:cs typeface="Calibri"/>
              <a:sym typeface="Calibri"/>
            </a:endParaRPr>
          </a:p>
          <a:p>
            <a:pPr marL="488950" indent="-342900">
              <a:lnSpc>
                <a:spcPct val="90000"/>
              </a:lnSpc>
              <a:buClr>
                <a:schemeClr val="dk1"/>
              </a:buClr>
              <a:buSzPts val="1300"/>
              <a:buFont typeface="Arial"/>
              <a:buChar char="•"/>
            </a:pPr>
            <a:endParaRPr lang="en-US" sz="2000" dirty="0">
              <a:solidFill>
                <a:schemeClr val="dk1"/>
              </a:solidFill>
              <a:latin typeface="Calibri"/>
              <a:ea typeface="Calibri"/>
              <a:cs typeface="Calibri"/>
              <a:sym typeface="Calibri"/>
            </a:endParaRPr>
          </a:p>
          <a:p>
            <a:pPr marL="488950" indent="-342900">
              <a:lnSpc>
                <a:spcPct val="90000"/>
              </a:lnSpc>
              <a:buClr>
                <a:schemeClr val="dk1"/>
              </a:buClr>
              <a:buSzPts val="1300"/>
              <a:buFont typeface="Arial"/>
              <a:buChar char="•"/>
            </a:pPr>
            <a:r>
              <a:rPr lang="en-US" sz="2000" dirty="0">
                <a:solidFill>
                  <a:schemeClr val="dk1"/>
                </a:solidFill>
                <a:latin typeface="Calibri"/>
                <a:ea typeface="Calibri"/>
                <a:cs typeface="Calibri"/>
                <a:sym typeface="Calibri"/>
              </a:rPr>
              <a:t>A waitlist can be created for limited capacity events</a:t>
            </a:r>
          </a:p>
          <a:p>
            <a:pPr marL="488950" indent="-342900">
              <a:lnSpc>
                <a:spcPct val="90000"/>
              </a:lnSpc>
              <a:buClr>
                <a:schemeClr val="dk1"/>
              </a:buClr>
              <a:buSzPts val="1300"/>
              <a:buFont typeface="Arial"/>
              <a:buChar char="•"/>
            </a:pPr>
            <a:endParaRPr lang="en-US" sz="2000" dirty="0">
              <a:solidFill>
                <a:schemeClr val="dk1"/>
              </a:solidFill>
              <a:latin typeface="Calibri"/>
              <a:ea typeface="Calibri"/>
              <a:cs typeface="Calibri"/>
              <a:sym typeface="Calibri"/>
            </a:endParaRPr>
          </a:p>
          <a:p>
            <a:pPr marL="488950" indent="-342900">
              <a:lnSpc>
                <a:spcPct val="90000"/>
              </a:lnSpc>
              <a:buClr>
                <a:schemeClr val="dk1"/>
              </a:buClr>
              <a:buSzPts val="1300"/>
              <a:buFont typeface="Arial"/>
              <a:buChar char="•"/>
            </a:pPr>
            <a:r>
              <a:rPr lang="en-US" sz="2000" dirty="0">
                <a:solidFill>
                  <a:schemeClr val="dk1"/>
                </a:solidFill>
                <a:latin typeface="Calibri"/>
                <a:ea typeface="Calibri"/>
                <a:cs typeface="Calibri"/>
                <a:sym typeface="Calibri"/>
              </a:rPr>
              <a:t>Refunds can be processed within </a:t>
            </a:r>
            <a:r>
              <a:rPr lang="en-US" sz="2000" dirty="0" err="1">
                <a:solidFill>
                  <a:schemeClr val="dk1"/>
                </a:solidFill>
                <a:latin typeface="Calibri"/>
                <a:ea typeface="Calibri"/>
                <a:cs typeface="Calibri"/>
                <a:sym typeface="Calibri"/>
              </a:rPr>
              <a:t>RegFox</a:t>
            </a:r>
            <a:endParaRPr lang="en-US" sz="2000" dirty="0">
              <a:solidFill>
                <a:schemeClr val="dk1"/>
              </a:solidFill>
              <a:latin typeface="Calibri"/>
              <a:ea typeface="Calibri"/>
              <a:cs typeface="Calibri"/>
              <a:sym typeface="Calibri"/>
            </a:endParaRPr>
          </a:p>
          <a:p>
            <a:pPr marL="488950" indent="-342900">
              <a:lnSpc>
                <a:spcPct val="90000"/>
              </a:lnSpc>
              <a:buClr>
                <a:schemeClr val="dk1"/>
              </a:buClr>
              <a:buSzPts val="1300"/>
              <a:buFont typeface="Arial"/>
              <a:buChar char="•"/>
            </a:pPr>
            <a:endParaRPr lang="en-US" sz="2000" dirty="0">
              <a:solidFill>
                <a:schemeClr val="dk1"/>
              </a:solidFill>
              <a:latin typeface="Calibri"/>
              <a:ea typeface="Calibri"/>
              <a:cs typeface="Calibri"/>
              <a:sym typeface="Calibri"/>
            </a:endParaRPr>
          </a:p>
          <a:p>
            <a:pPr marL="488950" indent="-342900">
              <a:lnSpc>
                <a:spcPct val="90000"/>
              </a:lnSpc>
              <a:buClr>
                <a:schemeClr val="dk1"/>
              </a:buClr>
              <a:buSzPts val="1300"/>
              <a:buFont typeface="Arial"/>
              <a:buChar char="•"/>
            </a:pPr>
            <a:r>
              <a:rPr lang="en-US" sz="2000" dirty="0">
                <a:solidFill>
                  <a:schemeClr val="dk1"/>
                </a:solidFill>
                <a:latin typeface="Calibri"/>
                <a:ea typeface="Calibri"/>
                <a:cs typeface="Calibri"/>
              </a:rPr>
              <a:t>Allows you to create professional event web pages that can be easily shared with members</a:t>
            </a:r>
          </a:p>
          <a:p>
            <a:pPr marL="488950" indent="-342900">
              <a:lnSpc>
                <a:spcPct val="90000"/>
              </a:lnSpc>
              <a:buClr>
                <a:schemeClr val="dk1"/>
              </a:buClr>
              <a:buSzPts val="1300"/>
              <a:buFont typeface="Arial"/>
              <a:buChar char="•"/>
            </a:pPr>
            <a:endParaRPr lang="en-US" sz="2000" dirty="0">
              <a:solidFill>
                <a:schemeClr val="dk1"/>
              </a:solidFill>
              <a:latin typeface="Calibri"/>
              <a:ea typeface="Calibri"/>
              <a:cs typeface="Calibri"/>
              <a:sym typeface="Calibri"/>
            </a:endParaRPr>
          </a:p>
          <a:p>
            <a:pPr marL="285750" indent="-285750">
              <a:buFont typeface="Arial" panose="020B0604020202020204" pitchFamily="34" charset="0"/>
              <a:buChar char="•"/>
            </a:pPr>
            <a:endParaRPr lang="en-US" sz="2000" dirty="0">
              <a:solidFill>
                <a:schemeClr val="dk1"/>
              </a:solidFill>
              <a:latin typeface="Calibri"/>
              <a:ea typeface="Calibri"/>
              <a:cs typeface="Calibri"/>
              <a:sym typeface="Calibri"/>
            </a:endParaRPr>
          </a:p>
          <a:p>
            <a:pPr marL="285750" indent="-285750">
              <a:buFont typeface="Arial" panose="020B0604020202020204" pitchFamily="34" charset="0"/>
              <a:buChar char="•"/>
            </a:pPr>
            <a:endParaRPr lang="en-US" sz="2000" dirty="0">
              <a:solidFill>
                <a:schemeClr val="dk1"/>
              </a:solidFill>
              <a:latin typeface="Calibri"/>
              <a:ea typeface="Calibri"/>
              <a:cs typeface="Calibri"/>
              <a:sym typeface="Calibri"/>
            </a:endParaRPr>
          </a:p>
          <a:p>
            <a:pPr marL="285750" indent="-285750">
              <a:buFont typeface="Arial" panose="020B0604020202020204" pitchFamily="34" charset="0"/>
              <a:buChar cha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Logging In</a:t>
            </a:r>
            <a:endParaRPr/>
          </a:p>
        </p:txBody>
      </p:sp>
      <p:sp>
        <p:nvSpPr>
          <p:cNvPr id="105" name="Google Shape;105;p2"/>
          <p:cNvSpPr txBox="1">
            <a:spLocks noGrp="1"/>
          </p:cNvSpPr>
          <p:nvPr>
            <p:ph type="body" idx="1"/>
          </p:nvPr>
        </p:nvSpPr>
        <p:spPr>
          <a:xfrm>
            <a:off x="838200" y="1825625"/>
            <a:ext cx="5202600" cy="4351500"/>
          </a:xfrm>
          <a:prstGeom prst="rect">
            <a:avLst/>
          </a:prstGeom>
          <a:noFill/>
          <a:ln>
            <a:noFill/>
          </a:ln>
        </p:spPr>
        <p:txBody>
          <a:bodyPr spcFirstLastPara="1" wrap="square" lIns="91425" tIns="45700" rIns="91425" bIns="45700" anchor="t" anchorCtr="0">
            <a:normAutofit/>
          </a:bodyPr>
          <a:lstStyle/>
          <a:p>
            <a:pPr marL="488950">
              <a:spcBef>
                <a:spcPts val="0"/>
              </a:spcBef>
              <a:buSzPts val="1300"/>
            </a:pPr>
            <a:r>
              <a:rPr lang="en-US" sz="2000" dirty="0"/>
              <a:t>Where: </a:t>
            </a:r>
            <a:r>
              <a:rPr lang="en-US" sz="2000" u="sng" dirty="0" err="1">
                <a:solidFill>
                  <a:schemeClr val="hlink"/>
                </a:solidFill>
                <a:hlinkClick r:id="rId3"/>
              </a:rPr>
              <a:t>RegFox</a:t>
            </a:r>
            <a:r>
              <a:rPr lang="en-US" sz="2000" u="sng" dirty="0">
                <a:solidFill>
                  <a:schemeClr val="hlink"/>
                </a:solidFill>
                <a:hlinkClick r:id="rId3"/>
              </a:rPr>
              <a:t> Login</a:t>
            </a:r>
            <a:endParaRPr lang="en-US" sz="2000" u="sng" dirty="0">
              <a:solidFill>
                <a:schemeClr val="hlink"/>
              </a:solidFill>
            </a:endParaRPr>
          </a:p>
          <a:p>
            <a:pPr marL="488950">
              <a:spcBef>
                <a:spcPts val="0"/>
              </a:spcBef>
              <a:buSzPts val="1300"/>
            </a:pPr>
            <a:endParaRPr sz="2000" dirty="0"/>
          </a:p>
          <a:p>
            <a:pPr marL="488950">
              <a:spcBef>
                <a:spcPts val="0"/>
              </a:spcBef>
              <a:buSzPts val="1300"/>
            </a:pPr>
            <a:r>
              <a:rPr lang="en-US" sz="2000" dirty="0"/>
              <a:t>Username= your email</a:t>
            </a:r>
          </a:p>
          <a:p>
            <a:pPr marL="488950">
              <a:spcBef>
                <a:spcPts val="0"/>
              </a:spcBef>
              <a:buSzPts val="1300"/>
            </a:pPr>
            <a:endParaRPr sz="2000" dirty="0"/>
          </a:p>
          <a:p>
            <a:pPr marL="488950">
              <a:spcBef>
                <a:spcPts val="0"/>
              </a:spcBef>
              <a:buSzPts val="1300"/>
            </a:pPr>
            <a:r>
              <a:rPr lang="en-US" sz="2000" dirty="0"/>
              <a:t>Password will be created by you once you receive the email invite to Join </a:t>
            </a:r>
            <a:r>
              <a:rPr lang="en-US" sz="2000" dirty="0" err="1"/>
              <a:t>RegFox</a:t>
            </a:r>
            <a:r>
              <a:rPr lang="en-US" sz="2000" dirty="0"/>
              <a:t> by FCA Staff</a:t>
            </a:r>
          </a:p>
          <a:p>
            <a:pPr marL="488950">
              <a:spcBef>
                <a:spcPts val="0"/>
              </a:spcBef>
              <a:buSzPts val="1300"/>
            </a:pPr>
            <a:endParaRPr lang="en-US" sz="2000" dirty="0"/>
          </a:p>
          <a:p>
            <a:pPr marL="488950">
              <a:spcBef>
                <a:spcPts val="0"/>
              </a:spcBef>
              <a:buSzPts val="1300"/>
            </a:pPr>
            <a:r>
              <a:rPr lang="en-US" sz="2000" dirty="0">
                <a:effectLst/>
                <a:latin typeface="Calibri" panose="020F0502020204030204" pitchFamily="34" charset="0"/>
                <a:ea typeface="Calibri" panose="020F0502020204030204" pitchFamily="34" charset="0"/>
                <a:cs typeface="Times New Roman" panose="02020603050405020304" pitchFamily="18" charset="0"/>
              </a:rPr>
              <a:t>The Invite email will have “Ferrari Club of America” in the subject line and be sent from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noreply@webconnex.com</a:t>
            </a:r>
            <a:r>
              <a:rPr lang="en-US" sz="2000" dirty="0">
                <a:effectLst/>
                <a:latin typeface="Calibri" panose="020F0502020204030204" pitchFamily="34" charset="0"/>
                <a:ea typeface="Calibri" panose="020F0502020204030204" pitchFamily="34" charset="0"/>
                <a:cs typeface="Times New Roman" panose="02020603050405020304" pitchFamily="18" charset="0"/>
              </a:rPr>
              <a:t>” so please check your spam folder if you do not see it in your inbox</a:t>
            </a:r>
            <a:endParaRPr lang="en-US" sz="2000" dirty="0"/>
          </a:p>
          <a:p>
            <a:pPr marL="488950">
              <a:spcBef>
                <a:spcPts val="0"/>
              </a:spcBef>
              <a:buSzPts val="1300"/>
            </a:pPr>
            <a:endParaRPr sz="2300" dirty="0"/>
          </a:p>
        </p:txBody>
      </p:sp>
      <p:pic>
        <p:nvPicPr>
          <p:cNvPr id="106" name="Google Shape;106;p2"/>
          <p:cNvPicPr preferRelativeResize="0"/>
          <p:nvPr/>
        </p:nvPicPr>
        <p:blipFill rotWithShape="1">
          <a:blip r:embed="rId5">
            <a:alphaModFix/>
          </a:blip>
          <a:srcRect/>
          <a:stretch/>
        </p:blipFill>
        <p:spPr>
          <a:xfrm>
            <a:off x="1" y="5913568"/>
            <a:ext cx="12191998" cy="940598"/>
          </a:xfrm>
          <a:prstGeom prst="rect">
            <a:avLst/>
          </a:prstGeom>
          <a:noFill/>
          <a:ln>
            <a:noFill/>
          </a:ln>
        </p:spPr>
      </p:pic>
      <p:pic>
        <p:nvPicPr>
          <p:cNvPr id="107" name="Google Shape;107;p2" descr="Logo&#10;&#10;Description automatically generated"/>
          <p:cNvPicPr preferRelativeResize="0"/>
          <p:nvPr/>
        </p:nvPicPr>
        <p:blipFill rotWithShape="1">
          <a:blip r:embed="rId6">
            <a:alphaModFix/>
          </a:blip>
          <a:srcRect/>
          <a:stretch/>
        </p:blipFill>
        <p:spPr>
          <a:xfrm>
            <a:off x="220133" y="330200"/>
            <a:ext cx="1066800" cy="1066800"/>
          </a:xfrm>
          <a:prstGeom prst="rect">
            <a:avLst/>
          </a:prstGeom>
          <a:noFill/>
          <a:ln>
            <a:noFill/>
          </a:ln>
        </p:spPr>
      </p:pic>
      <p:pic>
        <p:nvPicPr>
          <p:cNvPr id="108" name="Google Shape;108;p2"/>
          <p:cNvPicPr preferRelativeResize="0"/>
          <p:nvPr/>
        </p:nvPicPr>
        <p:blipFill>
          <a:blip r:embed="rId7">
            <a:alphaModFix/>
          </a:blip>
          <a:stretch>
            <a:fillRect/>
          </a:stretch>
        </p:blipFill>
        <p:spPr>
          <a:xfrm>
            <a:off x="6193200" y="1673755"/>
            <a:ext cx="4257721" cy="4087412"/>
          </a:xfrm>
          <a:prstGeom prst="rect">
            <a:avLst/>
          </a:prstGeom>
          <a:noFill/>
          <a:ln>
            <a:noFill/>
          </a:ln>
        </p:spPr>
      </p:pic>
    </p:spTree>
    <p:extLst>
      <p:ext uri="{BB962C8B-B14F-4D97-AF65-F5344CB8AC3E}">
        <p14:creationId xmlns:p14="http://schemas.microsoft.com/office/powerpoint/2010/main" val="82482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After Logging In</a:t>
            </a:r>
            <a:endParaRPr/>
          </a:p>
        </p:txBody>
      </p:sp>
      <p:sp>
        <p:nvSpPr>
          <p:cNvPr id="114" name="Google Shape;114;p3"/>
          <p:cNvSpPr txBox="1">
            <a:spLocks noGrp="1"/>
          </p:cNvSpPr>
          <p:nvPr>
            <p:ph type="body" idx="1"/>
          </p:nvPr>
        </p:nvSpPr>
        <p:spPr>
          <a:xfrm>
            <a:off x="838200" y="1825625"/>
            <a:ext cx="103632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SzPts val="1800"/>
              <a:buChar char="•"/>
            </a:pPr>
            <a:r>
              <a:rPr lang="en-US" dirty="0"/>
              <a:t>Click “View Pages” under the </a:t>
            </a:r>
            <a:r>
              <a:rPr lang="en-US" dirty="0" err="1"/>
              <a:t>RegFox</a:t>
            </a:r>
            <a:r>
              <a:rPr lang="en-US" dirty="0"/>
              <a:t> heading</a:t>
            </a: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15" name="Google Shape;115;p3"/>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16" name="Google Shape;116;p3"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pic>
        <p:nvPicPr>
          <p:cNvPr id="3" name="Picture 2" descr="Graphical user interface&#10;&#10;Description automatically generated">
            <a:extLst>
              <a:ext uri="{FF2B5EF4-FFF2-40B4-BE49-F238E27FC236}">
                <a16:creationId xmlns:a16="http://schemas.microsoft.com/office/drawing/2014/main" id="{530F5927-8DEB-184B-2311-F8B6D1840282}"/>
              </a:ext>
            </a:extLst>
          </p:cNvPr>
          <p:cNvPicPr>
            <a:picLocks noChangeAspect="1"/>
          </p:cNvPicPr>
          <p:nvPr/>
        </p:nvPicPr>
        <p:blipFill>
          <a:blip r:embed="rId5"/>
          <a:stretch>
            <a:fillRect/>
          </a:stretch>
        </p:blipFill>
        <p:spPr>
          <a:xfrm>
            <a:off x="2329420" y="2781422"/>
            <a:ext cx="7533160" cy="28278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Event Pages Dashboard</a:t>
            </a:r>
            <a:endParaRPr dirty="0"/>
          </a:p>
        </p:txBody>
      </p:sp>
      <p:pic>
        <p:nvPicPr>
          <p:cNvPr id="124" name="Google Shape;124;p4"/>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25" name="Google Shape;125;p4"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5286C017-578D-AF9A-8B4B-E13B1241DBBC}"/>
              </a:ext>
            </a:extLst>
          </p:cNvPr>
          <p:cNvPicPr>
            <a:picLocks noChangeAspect="1"/>
          </p:cNvPicPr>
          <p:nvPr/>
        </p:nvPicPr>
        <p:blipFill>
          <a:blip r:embed="rId5"/>
          <a:stretch>
            <a:fillRect/>
          </a:stretch>
        </p:blipFill>
        <p:spPr>
          <a:xfrm>
            <a:off x="5395588" y="2118808"/>
            <a:ext cx="6533945" cy="3694176"/>
          </a:xfrm>
          <a:prstGeom prst="rect">
            <a:avLst/>
          </a:prstGeom>
        </p:spPr>
      </p:pic>
      <p:sp>
        <p:nvSpPr>
          <p:cNvPr id="6" name="TextBox 5">
            <a:extLst>
              <a:ext uri="{FF2B5EF4-FFF2-40B4-BE49-F238E27FC236}">
                <a16:creationId xmlns:a16="http://schemas.microsoft.com/office/drawing/2014/main" id="{B784538B-E6CD-3C71-ABBD-968AA1D3A3E4}"/>
              </a:ext>
            </a:extLst>
          </p:cNvPr>
          <p:cNvSpPr txBox="1"/>
          <p:nvPr/>
        </p:nvSpPr>
        <p:spPr>
          <a:xfrm>
            <a:off x="658368" y="1920240"/>
            <a:ext cx="4517136" cy="1384995"/>
          </a:xfrm>
          <a:prstGeom prst="rect">
            <a:avLst/>
          </a:prstGeom>
          <a:noFill/>
        </p:spPr>
        <p:txBody>
          <a:bodyPr wrap="square" rtlCol="0">
            <a:spAutoFit/>
          </a:bodyPr>
          <a:lstStyle/>
          <a:p>
            <a:pPr marL="285750" indent="-285750">
              <a:buFont typeface="Arial" panose="020B0604020202020204" pitchFamily="34" charset="0"/>
              <a:buChar char="•"/>
            </a:pPr>
            <a:r>
              <a:rPr lang="en-US" dirty="0"/>
              <a:t>The Event Pages Dashboard will show all events created and give you a snapshot of funds collected for each.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From this page you can view, edit, and pull reports for each event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Creating an Event</a:t>
            </a:r>
            <a:endParaRPr dirty="0"/>
          </a:p>
        </p:txBody>
      </p:sp>
      <p:pic>
        <p:nvPicPr>
          <p:cNvPr id="134" name="Google Shape;134;p5"/>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35" name="Google Shape;135;p5"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sp>
        <p:nvSpPr>
          <p:cNvPr id="4" name="TextBox 3">
            <a:extLst>
              <a:ext uri="{FF2B5EF4-FFF2-40B4-BE49-F238E27FC236}">
                <a16:creationId xmlns:a16="http://schemas.microsoft.com/office/drawing/2014/main" id="{64BD574F-A132-6672-C7C9-1EAFC83B79FB}"/>
              </a:ext>
            </a:extLst>
          </p:cNvPr>
          <p:cNvSpPr txBox="1"/>
          <p:nvPr/>
        </p:nvSpPr>
        <p:spPr>
          <a:xfrm>
            <a:off x="521208" y="1783080"/>
            <a:ext cx="5574792" cy="3323987"/>
          </a:xfrm>
          <a:prstGeom prst="rect">
            <a:avLst/>
          </a:prstGeom>
          <a:noFill/>
        </p:spPr>
        <p:txBody>
          <a:bodyPr wrap="square" rtlCol="0">
            <a:spAutoFit/>
          </a:bodyPr>
          <a:lstStyle/>
          <a:p>
            <a:pPr marL="285750" indent="-285750">
              <a:buFont typeface="Arial" panose="020B0604020202020204" pitchFamily="34" charset="0"/>
              <a:buChar char="•"/>
            </a:pPr>
            <a:r>
              <a:rPr lang="en-US" dirty="0"/>
              <a:t>Click “Create New Page” in the top right of the Event Pages Dashboard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RegFox</a:t>
            </a:r>
            <a:r>
              <a:rPr lang="en-US" dirty="0"/>
              <a:t> will prompt you to fill in the necessary event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RegFox</a:t>
            </a:r>
            <a:r>
              <a:rPr lang="en-US" dirty="0"/>
              <a:t> has pre-built templates you can use when creating events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reach out to Aaron Pierpoint at FCA National if you need assistance in creating your first event. </a:t>
            </a:r>
            <a:r>
              <a:rPr lang="en-US" dirty="0">
                <a:hlinkClick r:id="rId5"/>
              </a:rPr>
              <a:t>aaron@ferrariclubofamerica.org</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Helpful user guides and videos can be found here: </a:t>
            </a:r>
            <a:r>
              <a:rPr lang="en-US" dirty="0">
                <a:hlinkClick r:id="rId6"/>
              </a:rPr>
              <a:t>https://help.regfox.com/en/articles/5552514-regfox-checklist</a:t>
            </a:r>
            <a:endParaRPr lang="en-US" dirty="0"/>
          </a:p>
          <a:p>
            <a:pPr marL="285750" lvl="3" indent="-285750">
              <a:buFont typeface="Arial" panose="020B0604020202020204" pitchFamily="34" charset="0"/>
              <a:buChar char="•"/>
            </a:pP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20A7A040-922B-2FBF-189B-788FACFB4831}"/>
              </a:ext>
            </a:extLst>
          </p:cNvPr>
          <p:cNvPicPr>
            <a:picLocks noChangeAspect="1"/>
          </p:cNvPicPr>
          <p:nvPr/>
        </p:nvPicPr>
        <p:blipFill>
          <a:blip r:embed="rId7"/>
          <a:stretch>
            <a:fillRect/>
          </a:stretch>
        </p:blipFill>
        <p:spPr>
          <a:xfrm>
            <a:off x="6671733" y="621792"/>
            <a:ext cx="3680180" cy="47091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6"/>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Admin Options: Reports</a:t>
            </a:r>
            <a:endParaRPr dirty="0"/>
          </a:p>
        </p:txBody>
      </p:sp>
      <p:pic>
        <p:nvPicPr>
          <p:cNvPr id="142" name="Google Shape;142;p6"/>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43" name="Google Shape;143;p6"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sp>
        <p:nvSpPr>
          <p:cNvPr id="4" name="TextBox 3">
            <a:extLst>
              <a:ext uri="{FF2B5EF4-FFF2-40B4-BE49-F238E27FC236}">
                <a16:creationId xmlns:a16="http://schemas.microsoft.com/office/drawing/2014/main" id="{0799A59E-5A16-A17A-5395-DD39CCB4698B}"/>
              </a:ext>
            </a:extLst>
          </p:cNvPr>
          <p:cNvSpPr txBox="1"/>
          <p:nvPr/>
        </p:nvSpPr>
        <p:spPr>
          <a:xfrm>
            <a:off x="722376" y="1746504"/>
            <a:ext cx="5373624" cy="738664"/>
          </a:xfrm>
          <a:prstGeom prst="rect">
            <a:avLst/>
          </a:prstGeom>
          <a:noFill/>
        </p:spPr>
        <p:txBody>
          <a:bodyPr wrap="square" rtlCol="0">
            <a:spAutoFit/>
          </a:bodyPr>
          <a:lstStyle/>
          <a:p>
            <a:pPr marL="285750" indent="-285750">
              <a:buFont typeface="Arial" panose="020B0604020202020204" pitchFamily="34" charset="0"/>
              <a:buChar char="•"/>
            </a:pPr>
            <a:r>
              <a:rPr lang="en-US" dirty="0"/>
              <a:t>To access reports for event registrations or bank deposits, click reports in the top menu. For a list of registrations click “transactions”. For a list of bank deposits click “payouts”</a:t>
            </a:r>
          </a:p>
        </p:txBody>
      </p:sp>
      <p:pic>
        <p:nvPicPr>
          <p:cNvPr id="6" name="Picture 5" descr="Graphical user interface, application&#10;&#10;Description automatically generated">
            <a:extLst>
              <a:ext uri="{FF2B5EF4-FFF2-40B4-BE49-F238E27FC236}">
                <a16:creationId xmlns:a16="http://schemas.microsoft.com/office/drawing/2014/main" id="{280465F4-8E3F-DCF9-83CD-988A254413C4}"/>
              </a:ext>
            </a:extLst>
          </p:cNvPr>
          <p:cNvPicPr>
            <a:picLocks noChangeAspect="1"/>
          </p:cNvPicPr>
          <p:nvPr/>
        </p:nvPicPr>
        <p:blipFill>
          <a:blip r:embed="rId5"/>
          <a:stretch>
            <a:fillRect/>
          </a:stretch>
        </p:blipFill>
        <p:spPr>
          <a:xfrm>
            <a:off x="6096000" y="1397000"/>
            <a:ext cx="5382721" cy="2032000"/>
          </a:xfrm>
          <a:prstGeom prst="rect">
            <a:avLst/>
          </a:prstGeom>
        </p:spPr>
      </p:pic>
      <p:sp>
        <p:nvSpPr>
          <p:cNvPr id="7" name="TextBox 6">
            <a:extLst>
              <a:ext uri="{FF2B5EF4-FFF2-40B4-BE49-F238E27FC236}">
                <a16:creationId xmlns:a16="http://schemas.microsoft.com/office/drawing/2014/main" id="{E58F2006-27D7-59FD-9F9F-F3E7967211E8}"/>
              </a:ext>
            </a:extLst>
          </p:cNvPr>
          <p:cNvSpPr txBox="1"/>
          <p:nvPr/>
        </p:nvSpPr>
        <p:spPr>
          <a:xfrm>
            <a:off x="713278" y="3327318"/>
            <a:ext cx="5382721" cy="1815882"/>
          </a:xfrm>
          <a:prstGeom prst="rect">
            <a:avLst/>
          </a:prstGeom>
          <a:noFill/>
        </p:spPr>
        <p:txBody>
          <a:bodyPr wrap="square" rtlCol="0">
            <a:spAutoFit/>
          </a:bodyPr>
          <a:lstStyle/>
          <a:p>
            <a:pPr marL="285750" indent="-285750">
              <a:buFont typeface="Arial" panose="020B0604020202020204" pitchFamily="34" charset="0"/>
              <a:buChar char="•"/>
            </a:pPr>
            <a:r>
              <a:rPr lang="en-US" dirty="0"/>
              <a:t>Registrations Report can be filtered by: Status, Type, Page, or Date.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filter by “Page” you can view registrations for certain events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Reports can be exported to excel by clicking “export” in the top right</a:t>
            </a:r>
          </a:p>
        </p:txBody>
      </p:sp>
      <p:pic>
        <p:nvPicPr>
          <p:cNvPr id="11" name="Picture 10" descr="Diagram&#10;&#10;Description automatically generated with medium confidence">
            <a:extLst>
              <a:ext uri="{FF2B5EF4-FFF2-40B4-BE49-F238E27FC236}">
                <a16:creationId xmlns:a16="http://schemas.microsoft.com/office/drawing/2014/main" id="{15CA9F12-C717-BA17-A304-3F8516EA241F}"/>
              </a:ext>
            </a:extLst>
          </p:cNvPr>
          <p:cNvPicPr>
            <a:picLocks noChangeAspect="1"/>
          </p:cNvPicPr>
          <p:nvPr/>
        </p:nvPicPr>
        <p:blipFill>
          <a:blip r:embed="rId6"/>
          <a:stretch>
            <a:fillRect/>
          </a:stretch>
        </p:blipFill>
        <p:spPr>
          <a:xfrm>
            <a:off x="6096000" y="3792580"/>
            <a:ext cx="5382722" cy="1473983"/>
          </a:xfrm>
          <a:prstGeom prst="rect">
            <a:avLst/>
          </a:prstGeom>
        </p:spPr>
      </p:pic>
      <p:sp>
        <p:nvSpPr>
          <p:cNvPr id="2" name="Arrow: Down 1">
            <a:extLst>
              <a:ext uri="{FF2B5EF4-FFF2-40B4-BE49-F238E27FC236}">
                <a16:creationId xmlns:a16="http://schemas.microsoft.com/office/drawing/2014/main" id="{CDF8B4E9-3CE1-0FBF-E329-766F0F0573B3}"/>
              </a:ext>
            </a:extLst>
          </p:cNvPr>
          <p:cNvSpPr/>
          <p:nvPr/>
        </p:nvSpPr>
        <p:spPr>
          <a:xfrm rot="16200000">
            <a:off x="5137967" y="2507950"/>
            <a:ext cx="413004" cy="601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59CA181A-3E3B-002E-B9E4-2EA72393073B}"/>
              </a:ext>
            </a:extLst>
          </p:cNvPr>
          <p:cNvSpPr/>
          <p:nvPr/>
        </p:nvSpPr>
        <p:spPr>
          <a:xfrm rot="16200000">
            <a:off x="5137967" y="4842480"/>
            <a:ext cx="413004" cy="60143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Admin Options: Reports Cont'd</a:t>
            </a:r>
            <a:endParaRPr/>
          </a:p>
        </p:txBody>
      </p:sp>
      <p:pic>
        <p:nvPicPr>
          <p:cNvPr id="153" name="Google Shape;153;p7"/>
          <p:cNvPicPr preferRelativeResize="0"/>
          <p:nvPr/>
        </p:nvPicPr>
        <p:blipFill rotWithShape="1">
          <a:blip r:embed="rId3">
            <a:alphaModFix/>
          </a:blip>
          <a:srcRect/>
          <a:stretch/>
        </p:blipFill>
        <p:spPr>
          <a:xfrm>
            <a:off x="1" y="5913568"/>
            <a:ext cx="12191998" cy="940598"/>
          </a:xfrm>
          <a:prstGeom prst="rect">
            <a:avLst/>
          </a:prstGeom>
          <a:noFill/>
          <a:ln>
            <a:noFill/>
          </a:ln>
        </p:spPr>
      </p:pic>
      <p:pic>
        <p:nvPicPr>
          <p:cNvPr id="154" name="Google Shape;154;p7" descr="Logo&#10;&#10;Description automatically generated"/>
          <p:cNvPicPr preferRelativeResize="0"/>
          <p:nvPr/>
        </p:nvPicPr>
        <p:blipFill rotWithShape="1">
          <a:blip r:embed="rId4">
            <a:alphaModFix/>
          </a:blip>
          <a:srcRect/>
          <a:stretch/>
        </p:blipFill>
        <p:spPr>
          <a:xfrm>
            <a:off x="220133" y="330200"/>
            <a:ext cx="1066800" cy="1066800"/>
          </a:xfrm>
          <a:prstGeom prst="rect">
            <a:avLst/>
          </a:prstGeom>
          <a:noFill/>
          <a:ln>
            <a:noFill/>
          </a:ln>
        </p:spPr>
      </p:pic>
      <p:pic>
        <p:nvPicPr>
          <p:cNvPr id="7" name="Picture 6" descr="Graphical user interface, table&#10;&#10;Description automatically generated">
            <a:extLst>
              <a:ext uri="{FF2B5EF4-FFF2-40B4-BE49-F238E27FC236}">
                <a16:creationId xmlns:a16="http://schemas.microsoft.com/office/drawing/2014/main" id="{E4397E98-0DEE-77FA-B2CA-56FE7997A05E}"/>
              </a:ext>
            </a:extLst>
          </p:cNvPr>
          <p:cNvPicPr>
            <a:picLocks noChangeAspect="1"/>
          </p:cNvPicPr>
          <p:nvPr/>
        </p:nvPicPr>
        <p:blipFill>
          <a:blip r:embed="rId5"/>
          <a:stretch>
            <a:fillRect/>
          </a:stretch>
        </p:blipFill>
        <p:spPr>
          <a:xfrm>
            <a:off x="6280913" y="1487880"/>
            <a:ext cx="4893056" cy="1908795"/>
          </a:xfrm>
          <a:prstGeom prst="rect">
            <a:avLst/>
          </a:prstGeom>
        </p:spPr>
      </p:pic>
      <p:sp>
        <p:nvSpPr>
          <p:cNvPr id="8" name="TextBox 7">
            <a:extLst>
              <a:ext uri="{FF2B5EF4-FFF2-40B4-BE49-F238E27FC236}">
                <a16:creationId xmlns:a16="http://schemas.microsoft.com/office/drawing/2014/main" id="{D87889A0-2874-9904-9C12-4FB34AF9AE7E}"/>
              </a:ext>
            </a:extLst>
          </p:cNvPr>
          <p:cNvSpPr txBox="1"/>
          <p:nvPr/>
        </p:nvSpPr>
        <p:spPr>
          <a:xfrm>
            <a:off x="566928" y="2011680"/>
            <a:ext cx="4197096" cy="3108543"/>
          </a:xfrm>
          <a:prstGeom prst="rect">
            <a:avLst/>
          </a:prstGeom>
          <a:noFill/>
        </p:spPr>
        <p:txBody>
          <a:bodyPr wrap="square" rtlCol="0">
            <a:spAutoFit/>
          </a:bodyPr>
          <a:lstStyle/>
          <a:p>
            <a:pPr marL="285750" indent="-285750">
              <a:buFont typeface="Arial" panose="020B0604020202020204" pitchFamily="34" charset="0"/>
              <a:buChar char="•"/>
            </a:pPr>
            <a:r>
              <a:rPr lang="en-US" dirty="0"/>
              <a:t>Clicking Reports-Payouts allows the Treasurer to match </a:t>
            </a:r>
            <a:r>
              <a:rPr lang="en-US" dirty="0" err="1"/>
              <a:t>RegFox</a:t>
            </a:r>
            <a:r>
              <a:rPr lang="en-US" dirty="0"/>
              <a:t> deposits with deposits into your Region/Chapter bank account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After clicking the blue “Payout Reference ID” above, the Treasurer can see what transactions made up that deposit and can separate income by event.        As shown here.</a:t>
            </a:r>
          </a:p>
        </p:txBody>
      </p:sp>
      <p:pic>
        <p:nvPicPr>
          <p:cNvPr id="10" name="Picture 9" descr="Graphical user interface, application&#10;&#10;Description automatically generated">
            <a:extLst>
              <a:ext uri="{FF2B5EF4-FFF2-40B4-BE49-F238E27FC236}">
                <a16:creationId xmlns:a16="http://schemas.microsoft.com/office/drawing/2014/main" id="{A0413690-1DE2-AC74-3BC8-BB9C64D40E6F}"/>
              </a:ext>
            </a:extLst>
          </p:cNvPr>
          <p:cNvPicPr>
            <a:picLocks noChangeAspect="1"/>
          </p:cNvPicPr>
          <p:nvPr/>
        </p:nvPicPr>
        <p:blipFill>
          <a:blip r:embed="rId6"/>
          <a:stretch>
            <a:fillRect/>
          </a:stretch>
        </p:blipFill>
        <p:spPr>
          <a:xfrm>
            <a:off x="6179058" y="3799011"/>
            <a:ext cx="4994911" cy="1985862"/>
          </a:xfrm>
          <a:prstGeom prst="rect">
            <a:avLst/>
          </a:prstGeom>
        </p:spPr>
      </p:pic>
      <p:sp>
        <p:nvSpPr>
          <p:cNvPr id="2" name="Arrow: Right 1">
            <a:extLst>
              <a:ext uri="{FF2B5EF4-FFF2-40B4-BE49-F238E27FC236}">
                <a16:creationId xmlns:a16="http://schemas.microsoft.com/office/drawing/2014/main" id="{DCC68313-EA1E-5108-B5AF-55A9610004C2}"/>
              </a:ext>
            </a:extLst>
          </p:cNvPr>
          <p:cNvSpPr/>
          <p:nvPr/>
        </p:nvSpPr>
        <p:spPr>
          <a:xfrm>
            <a:off x="5367358" y="2410273"/>
            <a:ext cx="728642" cy="356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A8B06A5-DC2B-1C15-81B2-64743E8BE32C}"/>
              </a:ext>
            </a:extLst>
          </p:cNvPr>
          <p:cNvSpPr/>
          <p:nvPr/>
        </p:nvSpPr>
        <p:spPr>
          <a:xfrm rot="1461163">
            <a:off x="4793826" y="4791942"/>
            <a:ext cx="728642" cy="356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1413933" y="195792"/>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Admin Options: Reports Cont'd</a:t>
            </a:r>
            <a:endParaRPr/>
          </a:p>
        </p:txBody>
      </p:sp>
      <p:pic>
        <p:nvPicPr>
          <p:cNvPr id="154" name="Google Shape;154;p7" descr="Logo&#10;&#10;Description automatically generated"/>
          <p:cNvPicPr preferRelativeResize="0"/>
          <p:nvPr/>
        </p:nvPicPr>
        <p:blipFill rotWithShape="1">
          <a:blip r:embed="rId3">
            <a:alphaModFix/>
          </a:blip>
          <a:srcRect/>
          <a:stretch/>
        </p:blipFill>
        <p:spPr>
          <a:xfrm>
            <a:off x="220133" y="330200"/>
            <a:ext cx="1066800" cy="1066800"/>
          </a:xfrm>
          <a:prstGeom prst="rect">
            <a:avLst/>
          </a:prstGeom>
          <a:noFill/>
          <a:ln>
            <a:noFill/>
          </a:ln>
        </p:spPr>
      </p:pic>
      <p:sp>
        <p:nvSpPr>
          <p:cNvPr id="8" name="TextBox 7">
            <a:extLst>
              <a:ext uri="{FF2B5EF4-FFF2-40B4-BE49-F238E27FC236}">
                <a16:creationId xmlns:a16="http://schemas.microsoft.com/office/drawing/2014/main" id="{D87889A0-2874-9904-9C12-4FB34AF9AE7E}"/>
              </a:ext>
            </a:extLst>
          </p:cNvPr>
          <p:cNvSpPr txBox="1"/>
          <p:nvPr/>
        </p:nvSpPr>
        <p:spPr>
          <a:xfrm>
            <a:off x="566928" y="2011680"/>
            <a:ext cx="4197096" cy="3754874"/>
          </a:xfrm>
          <a:prstGeom prst="rect">
            <a:avLst/>
          </a:prstGeom>
          <a:noFill/>
        </p:spPr>
        <p:txBody>
          <a:bodyPr wrap="square" rtlCol="0">
            <a:spAutoFit/>
          </a:bodyPr>
          <a:lstStyle/>
          <a:p>
            <a:pPr marL="285750" indent="-285750">
              <a:buFont typeface="Arial" panose="020B0604020202020204" pitchFamily="34" charset="0"/>
              <a:buChar char="•"/>
            </a:pPr>
            <a:r>
              <a:rPr lang="en-US" dirty="0"/>
              <a:t>Clicking Reports-Exporter-Registrant Data allows you to pull a report showing all the selections a member made when purchasing a ticket (meal choice, model, which ticket purchased, </a:t>
            </a:r>
            <a:r>
              <a:rPr lang="en-US" dirty="0" err="1"/>
              <a:t>etc</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Choose the event and select all the fields you want to export and then click download. This will provide an excel report of all the selections made by the ticket purchaser for that particular event</a:t>
            </a:r>
          </a:p>
          <a:p>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CDA2403B-88F8-CF74-9B77-DA654A3A037C}"/>
              </a:ext>
            </a:extLst>
          </p:cNvPr>
          <p:cNvPicPr>
            <a:picLocks noChangeAspect="1"/>
          </p:cNvPicPr>
          <p:nvPr/>
        </p:nvPicPr>
        <p:blipFill>
          <a:blip r:embed="rId4"/>
          <a:stretch>
            <a:fillRect/>
          </a:stretch>
        </p:blipFill>
        <p:spPr>
          <a:xfrm>
            <a:off x="6096000" y="1397000"/>
            <a:ext cx="4645152" cy="1756726"/>
          </a:xfrm>
          <a:prstGeom prst="rect">
            <a:avLst/>
          </a:prstGeom>
        </p:spPr>
      </p:pic>
      <p:pic>
        <p:nvPicPr>
          <p:cNvPr id="12" name="Picture 11" descr="Graphical user interface, text, application&#10;&#10;Description automatically generated">
            <a:extLst>
              <a:ext uri="{FF2B5EF4-FFF2-40B4-BE49-F238E27FC236}">
                <a16:creationId xmlns:a16="http://schemas.microsoft.com/office/drawing/2014/main" id="{9BBA03C8-3AF9-F760-964F-6AAF29C2991C}"/>
              </a:ext>
            </a:extLst>
          </p:cNvPr>
          <p:cNvPicPr>
            <a:picLocks noChangeAspect="1"/>
          </p:cNvPicPr>
          <p:nvPr/>
        </p:nvPicPr>
        <p:blipFill>
          <a:blip r:embed="rId5"/>
          <a:stretch>
            <a:fillRect/>
          </a:stretch>
        </p:blipFill>
        <p:spPr>
          <a:xfrm>
            <a:off x="6096000" y="3153726"/>
            <a:ext cx="3285512" cy="3440622"/>
          </a:xfrm>
          <a:prstGeom prst="rect">
            <a:avLst/>
          </a:prstGeom>
        </p:spPr>
      </p:pic>
      <p:sp>
        <p:nvSpPr>
          <p:cNvPr id="2" name="Arrow: Right 1">
            <a:extLst>
              <a:ext uri="{FF2B5EF4-FFF2-40B4-BE49-F238E27FC236}">
                <a16:creationId xmlns:a16="http://schemas.microsoft.com/office/drawing/2014/main" id="{C9F16AD2-7470-97A6-C63B-EDFBE720B062}"/>
              </a:ext>
            </a:extLst>
          </p:cNvPr>
          <p:cNvSpPr/>
          <p:nvPr/>
        </p:nvSpPr>
        <p:spPr>
          <a:xfrm>
            <a:off x="5065691" y="2401129"/>
            <a:ext cx="728642" cy="356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D2164B60-D698-B062-E805-9B645356F17F}"/>
              </a:ext>
            </a:extLst>
          </p:cNvPr>
          <p:cNvSpPr/>
          <p:nvPr/>
        </p:nvSpPr>
        <p:spPr>
          <a:xfrm>
            <a:off x="5065691" y="4695729"/>
            <a:ext cx="728642" cy="35661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524326"/>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3310</TotalTime>
  <Words>549</Words>
  <Application>Microsoft Office PowerPoint</Application>
  <PresentationFormat>Widescreen</PresentationFormat>
  <Paragraphs>70</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Calibri</vt:lpstr>
      <vt:lpstr>office theme</vt:lpstr>
      <vt:lpstr>office theme</vt:lpstr>
      <vt:lpstr>Ferrari Club of America: Using RegFox for Events</vt:lpstr>
      <vt:lpstr>The Benefits of RegFox</vt:lpstr>
      <vt:lpstr>Logging In</vt:lpstr>
      <vt:lpstr>After Logging In</vt:lpstr>
      <vt:lpstr>Event Pages Dashboard</vt:lpstr>
      <vt:lpstr>Creating an Event</vt:lpstr>
      <vt:lpstr>Admin Options: Reports</vt:lpstr>
      <vt:lpstr>Admin Options: Reports Cont'd</vt:lpstr>
      <vt:lpstr>Admin Options: Reports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Ferrari Club of America: RegFox</dc:title>
  <dc:creator>Aaron Pierpoint</dc:creator>
  <cp:lastModifiedBy>Ged Farnaby</cp:lastModifiedBy>
  <cp:revision>8</cp:revision>
  <dcterms:created xsi:type="dcterms:W3CDTF">2022-12-20T17:19:22Z</dcterms:created>
  <dcterms:modified xsi:type="dcterms:W3CDTF">2024-12-28T19:12:34Z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0x01010021A9F2026260F841A2D3B4DC005C5B99</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