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1_E8872638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57" r:id="rId12"/>
    <p:sldId id="258" r:id="rId13"/>
    <p:sldId id="259" r:id="rId14"/>
    <p:sldId id="265" r:id="rId15"/>
    <p:sldId id="266" r:id="rId16"/>
    <p:sldId id="267" r:id="rId17"/>
    <p:sldId id="268" r:id="rId18"/>
    <p:sldId id="260" r:id="rId19"/>
    <p:sldId id="261" r:id="rId20"/>
    <p:sldId id="262" r:id="rId21"/>
    <p:sldId id="264" r:id="rId22"/>
    <p:sldId id="263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92E3A8-08A0-DEFB-0C9D-9F13B868722A}" name="Becky Killik" initials="BK" userId="S::becky@starkweather.us::fb83f601-b351-480c-8d3c-47294294b5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12A"/>
    <a:srgbClr val="666666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DAE07-AEDF-424D-9E5A-243F8354F2E2}" v="44" dt="2024-01-16T17:29:43.371"/>
    <p1510:client id="{DD2FAE71-E46A-B14A-75AD-20322EDDB009}" v="225" dt="2024-01-16T17:13:09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01_E88726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79784CE-EAEE-4043-9AAF-E532030DB87C}" authorId="{BD92E3A8-08A0-DEFB-0C9D-9F13B868722A}" created="2023-12-19T17:32:21.055">
    <pc:sldMkLst xmlns:pc="http://schemas.microsoft.com/office/powerpoint/2013/main/command">
      <pc:docMk/>
      <pc:sldMk cId="3901171256" sldId="257"/>
    </pc:sldMkLst>
    <p188:txBody>
      <a:bodyPr/>
      <a:lstStyle/>
      <a:p>
        <a:r>
          <a:rPr lang="en-US"/>
          <a:t>Belinda to supply invite email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:/Users/Plasterer/OneDrive%20-%20starkweather.us/Desktop/Create-Customize-and-Send-an-Email-Guide-August2022.pdf" TargetMode="External"/><Relationship Id="rId2" Type="http://schemas.openxmlformats.org/officeDocument/2006/relationships/hyperlink" Target="https://knowledgebase.constantcontact.com/ToolkitPKBFAQs?_ga=2.171658917.420974650.1671462534-3780388c-0eef-4a04-8165-bf3185138aa1&amp;_gl=1*z2jmxm*_ga*Mzc4MDM4OGMtMGVlZi00YTA0LTgxNjUtYmYzMTg1MTM4YWEx*_ga_14T5LGLSQ3*MTY3MTczMDM5NC4zMS4xLjE2NzE3MzA3NzMuNTcuMC4w&amp;catsubsort=true&amp;t=tutorial&amp;lang=en_US#Create_Add_Cont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hyperlink" Target="https://cdn.ymaws.com/ferrariclubofamerica.site-ym.com/graphics/logo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tantcontact.com/login/" TargetMode="External"/><Relationship Id="rId2" Type="http://schemas.microsoft.com/office/2018/10/relationships/comments" Target="../comments/modernComment_101_E88726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floor, red, transport&#10;&#10;Description automatically generated">
            <a:extLst>
              <a:ext uri="{FF2B5EF4-FFF2-40B4-BE49-F238E27FC236}">
                <a16:creationId xmlns:a16="http://schemas.microsoft.com/office/drawing/2014/main" id="{CD2B5F71-1AA6-BF17-EA94-AF31606F0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173" r="441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Ferrari Club of America:</a:t>
            </a:r>
            <a:br>
              <a:rPr lang="en-US">
                <a:solidFill>
                  <a:srgbClr val="FFFFFF"/>
                </a:solidFill>
                <a:cs typeface="Calibri Light"/>
              </a:rPr>
            </a:br>
            <a:r>
              <a:rPr lang="en-US">
                <a:solidFill>
                  <a:srgbClr val="FFFFFF"/>
                </a:solidFill>
                <a:cs typeface="Calibri Light"/>
              </a:rPr>
              <a:t>Database and Constant Contact How-To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As a Chapter President or Regional Director, you'll be able to manage your Group in the database and use Constant Contact to keep in touch with your membership.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E3D1-A39B-D1BC-9223-7DC472A8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0" y="19579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08DA-22C5-A43B-474B-6F43034DD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900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 information that is required to be updated are the Security Question and the Multi-Factor Authentication. </a:t>
            </a:r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906E779-8F01-97CB-6C28-5C3C8BD24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33" y="1428693"/>
            <a:ext cx="5367866" cy="369581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67689BF-870C-6853-66C2-91B273F62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BEC161-178C-C016-EFFA-B5715C537FFC}"/>
              </a:ext>
            </a:extLst>
          </p:cNvPr>
          <p:cNvSpPr/>
          <p:nvPr/>
        </p:nvSpPr>
        <p:spPr>
          <a:xfrm>
            <a:off x="0" y="6515254"/>
            <a:ext cx="12192000" cy="336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193AF6B-26C6-5570-E5BE-D8F610236A45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D6B484-B54F-6808-76CB-3101D20E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09" y="327402"/>
            <a:ext cx="10515600" cy="1325563"/>
          </a:xfrm>
        </p:spPr>
        <p:txBody>
          <a:bodyPr/>
          <a:lstStyle/>
          <a:p>
            <a:r>
              <a:rPr lang="en-US"/>
              <a:t>Adding MFA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DC5309B-987E-67AE-C648-8BF41CB0DC78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243EC-A988-7CDD-5352-ED600E7F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" y="6590728"/>
            <a:ext cx="12192000" cy="33337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337641-9CD6-01EA-15D5-F10E695F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742"/>
            <a:ext cx="6613733" cy="4351338"/>
          </a:xfrm>
        </p:spPr>
        <p:txBody>
          <a:bodyPr/>
          <a:lstStyle/>
          <a:p>
            <a:r>
              <a:rPr lang="en-US"/>
              <a:t>Click the profile name in the upper right corner and select “Account Settings”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Scroll down to find the MFA tile. </a:t>
            </a:r>
          </a:p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5315F2-BAD4-C957-E23D-F4D7C4699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121" y="1518105"/>
            <a:ext cx="2563653" cy="21826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674B62-2C7B-24D0-F390-9EFB4D16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389" y="3796362"/>
            <a:ext cx="3331116" cy="23132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BC6C424-E41D-74BC-E454-3D1D8BD6A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0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D6B484-B54F-6808-76CB-3101D20E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53" y="327402"/>
            <a:ext cx="10515600" cy="1325563"/>
          </a:xfrm>
        </p:spPr>
        <p:txBody>
          <a:bodyPr/>
          <a:lstStyle/>
          <a:p>
            <a:r>
              <a:rPr lang="en-US"/>
              <a:t>Adding MFA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DC5309B-987E-67AE-C648-8BF41CB0DC78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243EC-A988-7CDD-5352-ED600E7F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" y="6590728"/>
            <a:ext cx="12192000" cy="33337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337641-9CD6-01EA-15D5-F10E695F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4" y="2239390"/>
            <a:ext cx="4939453" cy="2325837"/>
          </a:xfrm>
        </p:spPr>
        <p:txBody>
          <a:bodyPr/>
          <a:lstStyle/>
          <a:p>
            <a:r>
              <a:rPr lang="en-US"/>
              <a:t>You will be prompted to input your credentials again for safety.</a:t>
            </a: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07151-61A0-EB6E-EFCA-5BAB811F0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538" y="1076123"/>
            <a:ext cx="6275778" cy="474085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1A470A-5F1F-CF97-C43E-6054D3627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3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D6B484-B54F-6808-76CB-3101D20E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66" y="387759"/>
            <a:ext cx="10515600" cy="1325563"/>
          </a:xfrm>
        </p:spPr>
        <p:txBody>
          <a:bodyPr/>
          <a:lstStyle/>
          <a:p>
            <a:r>
              <a:rPr lang="en-US"/>
              <a:t>Adding MFA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DC5309B-987E-67AE-C648-8BF41CB0DC78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243EC-A988-7CDD-5352-ED600E7F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" y="6590728"/>
            <a:ext cx="12192000" cy="33337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337641-9CD6-01EA-15D5-F10E695F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965039"/>
            <a:ext cx="6613733" cy="4351338"/>
          </a:xfrm>
        </p:spPr>
        <p:txBody>
          <a:bodyPr/>
          <a:lstStyle/>
          <a:p>
            <a:r>
              <a:rPr lang="en-US"/>
              <a:t>After you click continue, you’ll be prompted to login again (below)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62811-0713-395C-0FDC-5B40C1C1C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55427"/>
            <a:ext cx="5504154" cy="2094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FE541A-E99F-BD53-42F0-D1151DD36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068" y="518100"/>
            <a:ext cx="2791138" cy="6036337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D79932B-1161-2C08-5CCE-4805F4E20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23" y="390556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1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D6B484-B54F-6808-76CB-3101D20E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755" y="319858"/>
            <a:ext cx="10515600" cy="1325563"/>
          </a:xfrm>
        </p:spPr>
        <p:txBody>
          <a:bodyPr/>
          <a:lstStyle/>
          <a:p>
            <a:r>
              <a:rPr lang="en-US"/>
              <a:t>Adding MFA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DC5309B-987E-67AE-C648-8BF41CB0DC78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243EC-A988-7CDD-5352-ED600E7F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" y="6590728"/>
            <a:ext cx="12192000" cy="33337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337641-9CD6-01EA-15D5-F10E695F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920" y="1972585"/>
            <a:ext cx="6613733" cy="4351338"/>
          </a:xfrm>
        </p:spPr>
        <p:txBody>
          <a:bodyPr/>
          <a:lstStyle/>
          <a:p>
            <a:r>
              <a:rPr lang="en-US"/>
              <a:t>After you click continue, you’ll be prompted to login again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62811-0713-395C-0FDC-5B40C1C1C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841" y="3163118"/>
            <a:ext cx="7443549" cy="283274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1A1615B-CA8A-658D-F550-29589213C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68" y="390556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5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FDA2-9906-42C8-13F7-4654131D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19579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Presets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D99D-63A5-5F7C-C463-38A5898E8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On this page you can also preset things like your Signature as well as your time zone and language.</a:t>
            </a:r>
          </a:p>
          <a:p>
            <a:r>
              <a:rPr lang="en-US">
                <a:cs typeface="Calibri"/>
              </a:rPr>
              <a:t>Your specific Region or Chapter headers and National Partner footers have been supplied by National in a template.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F34F6D-26B0-34A9-FC8E-D2AC43301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56" t="2680" b="86"/>
          <a:stretch/>
        </p:blipFill>
        <p:spPr>
          <a:xfrm>
            <a:off x="1190692" y="4059716"/>
            <a:ext cx="4535622" cy="1484252"/>
          </a:xfrm>
          <a:prstGeom prst="rect">
            <a:avLst/>
          </a:prstGeo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2001AB8-9348-B95E-8E97-40B56C99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688" y="4082471"/>
            <a:ext cx="2743200" cy="1438741"/>
          </a:xfrm>
          <a:prstGeom prst="rect">
            <a:avLst/>
          </a:prstGeom>
        </p:spPr>
      </p:pic>
      <p:pic>
        <p:nvPicPr>
          <p:cNvPr id="9" name="Picture 7" descr="Logo&#10;&#10;Description automatically generated">
            <a:extLst>
              <a:ext uri="{FF2B5EF4-FFF2-40B4-BE49-F238E27FC236}">
                <a16:creationId xmlns:a16="http://schemas.microsoft.com/office/drawing/2014/main" id="{284D8CDD-426F-7360-6C09-6680E5C11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66" y="194733"/>
            <a:ext cx="1143000" cy="11599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B6D3CA-9936-B268-89BE-17292BD14EC4}"/>
              </a:ext>
            </a:extLst>
          </p:cNvPr>
          <p:cNvSpPr/>
          <p:nvPr/>
        </p:nvSpPr>
        <p:spPr>
          <a:xfrm>
            <a:off x="0" y="6515254"/>
            <a:ext cx="12192000" cy="336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CBA0AB43-D08B-E800-081D-66A45A65A90F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0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319C0-0D26-AAF8-779E-F81DD1AF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733" y="19579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Brand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6BCC4-76CB-17D9-2012-B4E0FE86A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58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We also recommend you update your </a:t>
            </a:r>
            <a:r>
              <a:rPr lang="en-US" err="1">
                <a:cs typeface="Calibri"/>
              </a:rPr>
              <a:t>BrandKit</a:t>
            </a:r>
            <a:r>
              <a:rPr lang="en-US">
                <a:cs typeface="Calibri"/>
              </a:rPr>
              <a:t> as this will make it easier to create cohesive branding across all of your emails.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Brand Colors</a:t>
            </a:r>
          </a:p>
          <a:p>
            <a:pPr lvl="1"/>
            <a:r>
              <a:rPr lang="en-US">
                <a:ea typeface="Calibri"/>
                <a:cs typeface="Calibri"/>
              </a:rPr>
              <a:t>Red- #cd212a</a:t>
            </a:r>
          </a:p>
          <a:p>
            <a:pPr lvl="1"/>
            <a:r>
              <a:rPr lang="en-US">
                <a:ea typeface="Calibri"/>
                <a:cs typeface="Calibri"/>
              </a:rPr>
              <a:t>Dark gray- #666666</a:t>
            </a:r>
          </a:p>
          <a:p>
            <a:pPr lvl="1"/>
            <a:r>
              <a:rPr lang="en-US">
                <a:ea typeface="Calibri"/>
                <a:cs typeface="Calibri"/>
              </a:rPr>
              <a:t>Yellow- #fff200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98A414-5BA2-BEFC-71DC-D8B445742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67" y="2633130"/>
            <a:ext cx="4267200" cy="303911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EA8CA88-BC56-6173-2AAD-2FA3C8197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A53BF1-5919-56C4-94DE-842DEA615C6A}"/>
              </a:ext>
            </a:extLst>
          </p:cNvPr>
          <p:cNvSpPr/>
          <p:nvPr/>
        </p:nvSpPr>
        <p:spPr>
          <a:xfrm>
            <a:off x="0" y="6515254"/>
            <a:ext cx="12192000" cy="336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F0B1B11-3198-83B4-1E30-1C992FE0990F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9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85CE-05B0-2C58-34E9-F3D0F3EE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19579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Contact Lists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0A7C9-899D-2A3D-6CF4-A17BBAA3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27" y="1614880"/>
            <a:ext cx="110612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Lists that are preloaded and maintained by National have a yellow star next to them.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3200" b="1">
                <a:ea typeface="Calibri"/>
                <a:cs typeface="Calibri"/>
              </a:rPr>
              <a:t>These lists should not ever be deleted under any circumstances.</a:t>
            </a:r>
            <a:r>
              <a:rPr lang="en-US" b="1">
                <a:ea typeface="Calibri"/>
                <a:cs typeface="Calibri"/>
              </a:rPr>
              <a:t> 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If you have an issue or question about lists and how to use them please contact Belinda.</a:t>
            </a: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0131F2E2-750D-34BE-FA3F-4734AC9A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7E1D82-C0AE-D7AA-B10E-BC57485402F8}"/>
              </a:ext>
            </a:extLst>
          </p:cNvPr>
          <p:cNvSpPr/>
          <p:nvPr/>
        </p:nvSpPr>
        <p:spPr>
          <a:xfrm>
            <a:off x="0" y="6515254"/>
            <a:ext cx="12192000" cy="336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605DFD0E-5091-411C-B571-7E4756D30CB9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01D01-BD80-E9A9-901A-E707D54B2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AA95555-DB7A-010A-F4FA-463AE8A4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263" y="5359907"/>
            <a:ext cx="5990939" cy="4964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857FB0-47B5-3D61-8D86-60E433E2B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233" y="4096250"/>
            <a:ext cx="4625716" cy="513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87E569-947B-81BE-5719-5218C6108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040" y="3371358"/>
            <a:ext cx="5410040" cy="448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C1ED2-5C47-A8BA-169A-D9A0F9E8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19579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Contact Lists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0674A-E34A-CB7C-A76F-2846DFAB5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484" y="1614880"/>
            <a:ext cx="1087412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Get to your contact lists by clicking Contacts in the top menu.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Here you will find both manually created and preloaded lists.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Regional Accounts will see: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cs typeface="Calibri"/>
              </a:rPr>
              <a:t>A “Current Member General List” which includes the members of your region that are active (are not expired).</a:t>
            </a:r>
          </a:p>
          <a:p>
            <a:pPr lvl="1"/>
            <a:r>
              <a:rPr lang="en-US">
                <a:cs typeface="Calibri"/>
              </a:rPr>
              <a:t>A list for each chapter (if your region has chapters) starting with “CH-.” This will be a general list for each chapter. </a:t>
            </a:r>
          </a:p>
          <a:p>
            <a:r>
              <a:rPr lang="en-US">
                <a:cs typeface="Calibri"/>
              </a:rPr>
              <a:t>Chapter Accounts will see: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cs typeface="Calibri"/>
              </a:rPr>
              <a:t>A “Current Member General List” which includes the members of your chapter that are active (not expired). </a:t>
            </a: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48FA07D8-7B4F-8AB7-D946-3BE67BDA7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239A3-7C8A-51BA-E794-E6A74BD73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804" y="1929635"/>
            <a:ext cx="1306996" cy="4047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378F4-E692-7EB5-F1D9-964985831A42}"/>
              </a:ext>
            </a:extLst>
          </p:cNvPr>
          <p:cNvSpPr/>
          <p:nvPr/>
        </p:nvSpPr>
        <p:spPr>
          <a:xfrm>
            <a:off x="0" y="6515254"/>
            <a:ext cx="12192000" cy="336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EC437A0-05ED-2453-2238-B9D5AE2901A7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85CE-05B0-2C58-34E9-F3D0F3EE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19579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Making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0A7C9-899D-2A3D-6CF4-A17BBAA3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5"/>
            <a:ext cx="107611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There is a template available with current header and footer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You can find this by clicking Marketing Campaigns in the top menu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The template named 2024 Updated Email Template can be copied by clicking on the three dots and then click copy to create a template that you can modify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  <a:p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0131F2E2-750D-34BE-FA3F-4734AC9A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D81039-2E93-A787-6E1D-B822F49579B7}"/>
              </a:ext>
            </a:extLst>
          </p:cNvPr>
          <p:cNvSpPr/>
          <p:nvPr/>
        </p:nvSpPr>
        <p:spPr>
          <a:xfrm>
            <a:off x="0" y="6515254"/>
            <a:ext cx="12192000" cy="336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1CAA411-28A3-AE71-CF1F-4DECD0CAFB93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14D3AC26-ACFC-1EE7-6DCC-4B207EB72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775" y="1865395"/>
            <a:ext cx="1909346" cy="433806"/>
          </a:xfrm>
          <a:prstGeom prst="rect">
            <a:avLst/>
          </a:prstGeom>
        </p:spPr>
      </p:pic>
      <p:pic>
        <p:nvPicPr>
          <p:cNvPr id="6" name="Picture 5" descr="A screenshot of a email&#10;&#10;Description automatically generated">
            <a:extLst>
              <a:ext uri="{FF2B5EF4-FFF2-40B4-BE49-F238E27FC236}">
                <a16:creationId xmlns:a16="http://schemas.microsoft.com/office/drawing/2014/main" id="{274EF4FE-E741-3150-3CD7-4EBD77C11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736" y="3204214"/>
            <a:ext cx="9157370" cy="32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D6B484-B54F-6808-76CB-3101D20E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99" y="274590"/>
            <a:ext cx="10515600" cy="1325563"/>
          </a:xfrm>
        </p:spPr>
        <p:txBody>
          <a:bodyPr/>
          <a:lstStyle/>
          <a:p>
            <a:r>
              <a:rPr lang="en-US"/>
              <a:t>Getting to the Homepage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DC5309B-987E-67AE-C648-8BF41CB0DC78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243EC-A988-7CDD-5352-ED600E7F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" y="6590728"/>
            <a:ext cx="12192000" cy="33337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337641-9CD6-01EA-15D5-F10E695F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5" y="1891622"/>
            <a:ext cx="5190066" cy="4351338"/>
          </a:xfrm>
        </p:spPr>
        <p:txBody>
          <a:bodyPr/>
          <a:lstStyle/>
          <a:p>
            <a:endParaRPr lang="en-US" sz="2800"/>
          </a:p>
          <a:p>
            <a:endParaRPr lang="en-US"/>
          </a:p>
          <a:p>
            <a:r>
              <a:rPr lang="en-US" sz="2800"/>
              <a:t>If you are signed into your account and would like to get to the front-end, click the Ferrari Club logo in the top left of the screen. 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9D2F1-D805-9203-E8EC-9D7A4FC2C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59" y="1891622"/>
            <a:ext cx="4986439" cy="3417252"/>
          </a:xfrm>
          <a:prstGeom prst="rect">
            <a:avLst/>
          </a:prstGeom>
        </p:spPr>
      </p:pic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7F36CED-2498-B2DF-6C0F-4AC1B137A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67" y="35283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1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DF10F-165A-2E40-293F-226BC4C75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666A-ADC9-1A05-38D3-007B98E1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19579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Making template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D55EA-A812-90B2-934A-604E45F7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5"/>
            <a:ext cx="107611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Here is a </a:t>
            </a:r>
            <a:r>
              <a:rPr lang="en-US">
                <a:solidFill>
                  <a:srgbClr val="666666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useful link </a:t>
            </a:r>
            <a:r>
              <a:rPr lang="en-US">
                <a:cs typeface="Calibri"/>
              </a:rPr>
              <a:t>for customizing content within the template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solidFill>
                  <a:srgbClr val="666666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 is also a step-by-step guide </a:t>
            </a:r>
            <a:r>
              <a:rPr lang="en-US">
                <a:cs typeface="Calibri"/>
              </a:rPr>
              <a:t>on crafting and sending an email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You can access the Ferrari Club logo </a:t>
            </a:r>
            <a:r>
              <a:rPr lang="en-US">
                <a:solidFill>
                  <a:srgbClr val="666666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>
              <a:solidFill>
                <a:srgbClr val="666666"/>
              </a:solidFill>
              <a:cs typeface="Calibri"/>
            </a:endParaRP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55AFC6C5-56D0-022D-810E-CDE89B81B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  <p:pic>
        <p:nvPicPr>
          <p:cNvPr id="4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FC477B-1EEB-0B9B-5DF4-1527E2772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768" y="2732194"/>
            <a:ext cx="3776133" cy="772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ABBE28-EC2C-F909-B9CE-2C0FFE9D65B7}"/>
              </a:ext>
            </a:extLst>
          </p:cNvPr>
          <p:cNvSpPr/>
          <p:nvPr/>
        </p:nvSpPr>
        <p:spPr>
          <a:xfrm>
            <a:off x="0" y="6515254"/>
            <a:ext cx="12192000" cy="336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200539A-6FAF-FD65-0841-C3C4AC1EC89B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6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D6B484-B54F-6808-76CB-3101D20E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99" y="274590"/>
            <a:ext cx="10515600" cy="1325563"/>
          </a:xfrm>
        </p:spPr>
        <p:txBody>
          <a:bodyPr/>
          <a:lstStyle/>
          <a:p>
            <a:r>
              <a:rPr lang="en-US"/>
              <a:t>Getting back to your Profile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DC5309B-987E-67AE-C648-8BF41CB0DC78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243EC-A988-7CDD-5352-ED600E7F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" y="6590728"/>
            <a:ext cx="12192000" cy="33337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337641-9CD6-01EA-15D5-F10E695F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5" y="1891622"/>
            <a:ext cx="5190066" cy="4351338"/>
          </a:xfrm>
        </p:spPr>
        <p:txBody>
          <a:bodyPr/>
          <a:lstStyle/>
          <a:p>
            <a:endParaRPr lang="en-US" sz="2800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6341A2C7-28D1-E3A0-C677-ACE5B7731E7B}"/>
              </a:ext>
            </a:extLst>
          </p:cNvPr>
          <p:cNvSpPr txBox="1">
            <a:spLocks/>
          </p:cNvSpPr>
          <p:nvPr/>
        </p:nvSpPr>
        <p:spPr>
          <a:xfrm>
            <a:off x="903550" y="1891622"/>
            <a:ext cx="51900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r>
              <a:rPr lang="en-US"/>
              <a:t>To get to your profile from the homepage, scroll down and choose “Profile Home” under “My Profile”. </a:t>
            </a:r>
          </a:p>
          <a:p>
            <a:endParaRPr lang="en-US"/>
          </a:p>
          <a:p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96E9B4-8B95-D434-D09D-DBA087F63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61" y="1551175"/>
            <a:ext cx="4619251" cy="4691785"/>
          </a:xfrm>
          <a:prstGeom prst="rect">
            <a:avLst/>
          </a:prstGeom>
        </p:spPr>
      </p:pic>
      <p:pic>
        <p:nvPicPr>
          <p:cNvPr id="3" name="Picture 7" descr="Logo&#10;&#10;Description automatically generated">
            <a:extLst>
              <a:ext uri="{FF2B5EF4-FFF2-40B4-BE49-F238E27FC236}">
                <a16:creationId xmlns:a16="http://schemas.microsoft.com/office/drawing/2014/main" id="{62006F11-D966-B2E9-2D4E-085738E4F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1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D6B484-B54F-6808-76CB-3101D20E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933" y="304769"/>
            <a:ext cx="10515600" cy="1325563"/>
          </a:xfrm>
        </p:spPr>
        <p:txBody>
          <a:bodyPr/>
          <a:lstStyle/>
          <a:p>
            <a:r>
              <a:rPr lang="en-US"/>
              <a:t>Getting to Region/Chapter from Profile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DC5309B-987E-67AE-C648-8BF41CB0DC78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243EC-A988-7CDD-5352-ED600E7F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" y="6590728"/>
            <a:ext cx="12192000" cy="33337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337641-9CD6-01EA-15D5-F10E695F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5" y="1891622"/>
            <a:ext cx="5190066" cy="4351338"/>
          </a:xfrm>
        </p:spPr>
        <p:txBody>
          <a:bodyPr/>
          <a:lstStyle/>
          <a:p>
            <a:endParaRPr lang="en-US" sz="2800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E9F24FE-4F27-64DB-8F9F-4B87F6EB08AE}"/>
              </a:ext>
            </a:extLst>
          </p:cNvPr>
          <p:cNvSpPr txBox="1">
            <a:spLocks/>
          </p:cNvSpPr>
          <p:nvPr/>
        </p:nvSpPr>
        <p:spPr>
          <a:xfrm>
            <a:off x="903550" y="1891622"/>
            <a:ext cx="48673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r>
              <a:rPr lang="en-US"/>
              <a:t>To get to your Region or chapter</a:t>
            </a:r>
          </a:p>
          <a:p>
            <a:endParaRPr lang="en-US"/>
          </a:p>
          <a:p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A2376-61B5-3499-EC36-9C88B9267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81" y="1941296"/>
            <a:ext cx="5985929" cy="2983699"/>
          </a:xfrm>
          <a:prstGeom prst="rect">
            <a:avLst/>
          </a:prstGeom>
        </p:spPr>
      </p:pic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62E03C5F-85B5-E934-A1CC-4B3A9D1F6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2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D6B484-B54F-6808-76CB-3101D20E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210" y="282135"/>
            <a:ext cx="10515600" cy="1325563"/>
          </a:xfrm>
        </p:spPr>
        <p:txBody>
          <a:bodyPr/>
          <a:lstStyle/>
          <a:p>
            <a:r>
              <a:rPr lang="en-US"/>
              <a:t>Getting to your Region/Chapter from your homepage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DC5309B-987E-67AE-C648-8BF41CB0DC78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243EC-A988-7CDD-5352-ED600E7F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" y="6590728"/>
            <a:ext cx="12192000" cy="33337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337641-9CD6-01EA-15D5-F10E695F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5" y="1891622"/>
            <a:ext cx="5190066" cy="4351338"/>
          </a:xfrm>
        </p:spPr>
        <p:txBody>
          <a:bodyPr/>
          <a:lstStyle/>
          <a:p>
            <a:endParaRPr lang="en-US" sz="2800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A80307A7-CFF7-6577-ABDD-FBE0824157AA}"/>
              </a:ext>
            </a:extLst>
          </p:cNvPr>
          <p:cNvSpPr txBox="1">
            <a:spLocks/>
          </p:cNvSpPr>
          <p:nvPr/>
        </p:nvSpPr>
        <p:spPr>
          <a:xfrm>
            <a:off x="903550" y="1891622"/>
            <a:ext cx="51900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r>
              <a:rPr lang="en-US"/>
              <a:t>To get to groups from the homepage, scroll down and choose “Groups” under “My Profile”. </a:t>
            </a:r>
          </a:p>
          <a:p>
            <a:endParaRPr lang="en-US"/>
          </a:p>
          <a:p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4670B-4862-D993-F362-135659B8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86" y="1306954"/>
            <a:ext cx="4491950" cy="5109890"/>
          </a:xfrm>
          <a:prstGeom prst="rect">
            <a:avLst/>
          </a:prstGeom>
        </p:spPr>
      </p:pic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E32CBD13-BCEB-C180-3305-84AF08E7C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8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D6B484-B54F-6808-76CB-3101D20E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665" y="274590"/>
            <a:ext cx="10515600" cy="1325563"/>
          </a:xfrm>
        </p:spPr>
        <p:txBody>
          <a:bodyPr/>
          <a:lstStyle/>
          <a:p>
            <a:r>
              <a:rPr lang="en-US"/>
              <a:t>Getting to your Reports.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DC5309B-987E-67AE-C648-8BF41CB0DC78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243EC-A988-7CDD-5352-ED600E7F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" y="6590728"/>
            <a:ext cx="12192000" cy="33337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337641-9CD6-01EA-15D5-F10E695F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5" y="1891622"/>
            <a:ext cx="5190066" cy="4351338"/>
          </a:xfrm>
        </p:spPr>
        <p:txBody>
          <a:bodyPr/>
          <a:lstStyle/>
          <a:p>
            <a:endParaRPr lang="en-US" sz="2800"/>
          </a:p>
          <a:p>
            <a:endParaRPr lang="en-US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DF58AF8B-6A2F-95D3-E274-85B124DEA2CE}"/>
              </a:ext>
            </a:extLst>
          </p:cNvPr>
          <p:cNvSpPr txBox="1">
            <a:spLocks/>
          </p:cNvSpPr>
          <p:nvPr/>
        </p:nvSpPr>
        <p:spPr>
          <a:xfrm>
            <a:off x="903550" y="1891622"/>
            <a:ext cx="51900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On the Groups page, you’ll want to locate your group and click “Manage Group</a:t>
            </a:r>
          </a:p>
          <a:p>
            <a:endParaRPr lang="en-US"/>
          </a:p>
          <a:p>
            <a:r>
              <a:rPr lang="en-US"/>
              <a:t>Click “Admin” on the top right and then click “Available Reports” in the bottom right of the pop-up.</a:t>
            </a:r>
          </a:p>
          <a:p>
            <a:endParaRPr lang="en-US"/>
          </a:p>
          <a:p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8B2B8-A0B7-CA2C-AF0D-F29DB6B1A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66" y="1891622"/>
            <a:ext cx="4474376" cy="129310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F30985D-A61F-96FF-A192-2C9A700C1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C88030-733A-E235-29D2-A056452EA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950" y="3476197"/>
            <a:ext cx="4076807" cy="21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D6B484-B54F-6808-76CB-3101D20E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576" y="274590"/>
            <a:ext cx="10515600" cy="1325563"/>
          </a:xfrm>
        </p:spPr>
        <p:txBody>
          <a:bodyPr/>
          <a:lstStyle/>
          <a:p>
            <a:r>
              <a:rPr lang="en-US"/>
              <a:t>Reading reports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DC5309B-987E-67AE-C648-8BF41CB0DC78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243EC-A988-7CDD-5352-ED600E7F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" y="6590728"/>
            <a:ext cx="12192000" cy="33337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337641-9CD6-01EA-15D5-F10E695F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5" y="1891622"/>
            <a:ext cx="5190066" cy="4351338"/>
          </a:xfrm>
        </p:spPr>
        <p:txBody>
          <a:bodyPr/>
          <a:lstStyle/>
          <a:p>
            <a:endParaRPr lang="en-US" sz="2800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B4834E69-F443-C14A-3A54-CBDEF8803E75}"/>
              </a:ext>
            </a:extLst>
          </p:cNvPr>
          <p:cNvSpPr txBox="1">
            <a:spLocks/>
          </p:cNvSpPr>
          <p:nvPr/>
        </p:nvSpPr>
        <p:spPr>
          <a:xfrm>
            <a:off x="420699" y="2055815"/>
            <a:ext cx="567291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  <a:p>
            <a:pPr marL="457200" indent="-457200"/>
            <a:r>
              <a:rPr lang="en-US" sz="2800" b="0" i="0">
                <a:solidFill>
                  <a:srgbClr val="000000"/>
                </a:solidFill>
                <a:effectLst/>
                <a:latin typeface="Satoshi"/>
              </a:rPr>
              <a:t>The </a:t>
            </a:r>
            <a:r>
              <a:rPr lang="en-US">
                <a:solidFill>
                  <a:srgbClr val="000000"/>
                </a:solidFill>
                <a:latin typeface="Satoshi"/>
              </a:rPr>
              <a:t>date you see under the "Date</a:t>
            </a:r>
            <a:r>
              <a:rPr lang="en-US" sz="2800" b="0" i="0">
                <a:solidFill>
                  <a:srgbClr val="000000"/>
                </a:solidFill>
                <a:effectLst/>
                <a:latin typeface="Satoshi"/>
              </a:rPr>
              <a:t> </a:t>
            </a:r>
            <a:r>
              <a:rPr lang="en-US">
                <a:solidFill>
                  <a:srgbClr val="000000"/>
                </a:solidFill>
                <a:latin typeface="Satoshi"/>
              </a:rPr>
              <a:t>Created"</a:t>
            </a:r>
            <a:r>
              <a:rPr lang="en-US" sz="2800" b="0" i="0">
                <a:solidFill>
                  <a:srgbClr val="000000"/>
                </a:solidFill>
                <a:effectLst/>
                <a:latin typeface="Satoshi"/>
              </a:rPr>
              <a:t> </a:t>
            </a:r>
            <a:r>
              <a:rPr lang="en-US">
                <a:solidFill>
                  <a:srgbClr val="000000"/>
                </a:solidFill>
                <a:latin typeface="Satoshi"/>
              </a:rPr>
              <a:t>column is </a:t>
            </a:r>
            <a:r>
              <a:rPr lang="en-US" sz="2800" b="0" i="0">
                <a:solidFill>
                  <a:srgbClr val="000000"/>
                </a:solidFill>
                <a:effectLst/>
                <a:latin typeface="Satoshi"/>
              </a:rPr>
              <a:t>the date the</a:t>
            </a:r>
            <a:r>
              <a:rPr lang="en-US">
                <a:solidFill>
                  <a:srgbClr val="000000"/>
                </a:solidFill>
                <a:latin typeface="Satoshi"/>
              </a:rPr>
              <a:t> report was made</a:t>
            </a:r>
            <a:r>
              <a:rPr lang="en-US" sz="2800" b="0" i="0">
                <a:solidFill>
                  <a:srgbClr val="000000"/>
                </a:solidFill>
                <a:effectLst/>
                <a:latin typeface="Satoshi"/>
              </a:rPr>
              <a:t>. The </a:t>
            </a:r>
            <a:r>
              <a:rPr lang="en-US">
                <a:solidFill>
                  <a:srgbClr val="000000"/>
                </a:solidFill>
                <a:latin typeface="Satoshi"/>
              </a:rPr>
              <a:t>data within the report</a:t>
            </a:r>
            <a:r>
              <a:rPr lang="en-US" sz="2800" b="0" i="0">
                <a:solidFill>
                  <a:srgbClr val="000000"/>
                </a:solidFill>
                <a:effectLst/>
                <a:latin typeface="Satoshi"/>
              </a:rPr>
              <a:t> is </a:t>
            </a:r>
            <a:r>
              <a:rPr lang="en-US" sz="2800" b="0" i="1">
                <a:solidFill>
                  <a:srgbClr val="000000"/>
                </a:solidFill>
                <a:effectLst/>
                <a:latin typeface="Satoshi"/>
              </a:rPr>
              <a:t>dynamic</a:t>
            </a:r>
            <a:r>
              <a:rPr lang="en-US" sz="2800" b="0" i="0">
                <a:solidFill>
                  <a:srgbClr val="000000"/>
                </a:solidFill>
                <a:effectLst/>
                <a:latin typeface="Satoshi"/>
              </a:rPr>
              <a:t>, meaning it </a:t>
            </a:r>
            <a:r>
              <a:rPr lang="en-US">
                <a:solidFill>
                  <a:srgbClr val="000000"/>
                </a:solidFill>
                <a:latin typeface="Satoshi"/>
              </a:rPr>
              <a:t>updates with membership changes regularly.</a:t>
            </a:r>
            <a:endParaRPr lang="en-US">
              <a:latin typeface="Satoshi"/>
            </a:endParaRPr>
          </a:p>
          <a:p>
            <a:endParaRPr lang="en-US"/>
          </a:p>
          <a:p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60E8F-0898-EE50-6E87-5DD4C1675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35" y="2304735"/>
            <a:ext cx="4716279" cy="2651863"/>
          </a:xfrm>
          <a:prstGeom prst="rect">
            <a:avLst/>
          </a:prstGeom>
        </p:spPr>
      </p:pic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894CC72F-4DC9-95F5-F38F-03582BEE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2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AA6E-3570-0197-EEC7-DA5501C9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933" y="19579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Logging in to Constant Contact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0B61F-DABE-1208-04B6-01216BC4F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Where: </a:t>
            </a:r>
            <a:r>
              <a:rPr lang="en-US">
                <a:ea typeface="+mn-lt"/>
                <a:cs typeface="+mn-lt"/>
                <a:hlinkClick r:id="rId3"/>
              </a:rPr>
              <a:t>https://login.constantcontact.com/login/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An invitation or Username will be sent to you as RD or CP</a:t>
            </a:r>
          </a:p>
          <a:p>
            <a:r>
              <a:rPr lang="en-US">
                <a:cs typeface="Calibri"/>
              </a:rPr>
              <a:t>Password: If you were not sent the password previously, you can reset your password by choosing the "Forgot Password" option and having a reset email sent to you.</a:t>
            </a: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56FFEA4E-7432-86F9-B93C-E9713FB6F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E36E24-2C56-B85F-F6FE-2BDEBD46B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130" y="1397000"/>
            <a:ext cx="4514206" cy="41048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E16233-7920-9F97-15C8-9AEE706CCD5A}"/>
              </a:ext>
            </a:extLst>
          </p:cNvPr>
          <p:cNvSpPr/>
          <p:nvPr/>
        </p:nvSpPr>
        <p:spPr>
          <a:xfrm>
            <a:off x="0" y="6515254"/>
            <a:ext cx="12192000" cy="336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29198854-922A-CDD4-69E7-5CBEFA702991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712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CAE9-7C6F-A250-07B7-5041FC7E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19579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Update Account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3694D-884A-1EAA-B709-D6E74363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215"/>
            <a:ext cx="10515600" cy="1345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The very first thing that needs to be done when you login for the first time is to verify your account information and update anything that is incorrect or missing.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C43C740-AD2D-26DD-4923-2350B298A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709" y="3366770"/>
            <a:ext cx="4038600" cy="2573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0CBAE1-5D0D-AE1C-50B6-A4E3D6AD5B4A}"/>
              </a:ext>
            </a:extLst>
          </p:cNvPr>
          <p:cNvSpPr txBox="1"/>
          <p:nvPr/>
        </p:nvSpPr>
        <p:spPr>
          <a:xfrm>
            <a:off x="838200" y="3686704"/>
            <a:ext cx="672422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latin typeface="Calibri"/>
              </a:rPr>
              <a:t>To get to your account click on your name in the top right corner and then click on My Account</a:t>
            </a:r>
            <a:endParaRPr lang="en-US" sz="2800">
              <a:cs typeface="Calibri"/>
            </a:endParaRPr>
          </a:p>
        </p:txBody>
      </p:sp>
      <p:pic>
        <p:nvPicPr>
          <p:cNvPr id="10" name="Picture 7" descr="Logo&#10;&#10;Description automatically generated">
            <a:extLst>
              <a:ext uri="{FF2B5EF4-FFF2-40B4-BE49-F238E27FC236}">
                <a16:creationId xmlns:a16="http://schemas.microsoft.com/office/drawing/2014/main" id="{624897DF-1A98-279F-A08B-D10CCB4E7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" y="330200"/>
            <a:ext cx="1066800" cy="1066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6B7E55-2727-08AB-193A-13D1DB779298}"/>
              </a:ext>
            </a:extLst>
          </p:cNvPr>
          <p:cNvSpPr/>
          <p:nvPr/>
        </p:nvSpPr>
        <p:spPr>
          <a:xfrm>
            <a:off x="0" y="6515254"/>
            <a:ext cx="12192000" cy="336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1529E56-9A26-5345-C5BC-DE98D91114A8}"/>
              </a:ext>
            </a:extLst>
          </p:cNvPr>
          <p:cNvSpPr/>
          <p:nvPr/>
        </p:nvSpPr>
        <p:spPr>
          <a:xfrm rot="10800000">
            <a:off x="4660052" y="-1"/>
            <a:ext cx="7529564" cy="550069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6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9F2026260F841A2D3B4DC005C5B99" ma:contentTypeVersion="17" ma:contentTypeDescription="Create a new document." ma:contentTypeScope="" ma:versionID="9e8ac8830f1b2c7de5f973cf4030fa31">
  <xsd:schema xmlns:xsd="http://www.w3.org/2001/XMLSchema" xmlns:xs="http://www.w3.org/2001/XMLSchema" xmlns:p="http://schemas.microsoft.com/office/2006/metadata/properties" xmlns:ns2="8d5d35d6-76dd-4d47-b035-4efd43c78571" xmlns:ns3="e1b8ce9b-97fe-4fdb-b8f3-232e8f21a36d" targetNamespace="http://schemas.microsoft.com/office/2006/metadata/properties" ma:root="true" ma:fieldsID="097e76c40158ddba1a497fab7562383a" ns2:_="" ns3:_="">
    <xsd:import namespace="8d5d35d6-76dd-4d47-b035-4efd43c78571"/>
    <xsd:import namespace="e1b8ce9b-97fe-4fdb-b8f3-232e8f21a3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d35d6-76dd-4d47-b035-4efd43c78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d5187bb-8a61-4a92-ba5a-0169820568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8ce9b-97fe-4fdb-b8f3-232e8f21a36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624f53a-f4f8-413c-aa61-8d2553c2e375}" ma:internalName="TaxCatchAll" ma:showField="CatchAllData" ma:web="e1b8ce9b-97fe-4fdb-b8f3-232e8f21a3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d5d35d6-76dd-4d47-b035-4efd43c78571" xsi:nil="true"/>
    <lcf76f155ced4ddcb4097134ff3c332f xmlns="8d5d35d6-76dd-4d47-b035-4efd43c78571">
      <Terms xmlns="http://schemas.microsoft.com/office/infopath/2007/PartnerControls"/>
    </lcf76f155ced4ddcb4097134ff3c332f>
    <TaxCatchAll xmlns="e1b8ce9b-97fe-4fdb-b8f3-232e8f21a36d" xsi:nil="true"/>
    <SharedWithUsers xmlns="e1b8ce9b-97fe-4fdb-b8f3-232e8f21a36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DCA8552-1FE4-4119-AB78-8A0B56DDEA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5B4727-0E72-4C8B-AE72-2FB2E7BB70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d35d6-76dd-4d47-b035-4efd43c78571"/>
    <ds:schemaRef ds:uri="e1b8ce9b-97fe-4fdb-b8f3-232e8f21a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740149-8BB6-43D7-B628-D0B9AF81F3E3}">
  <ds:schemaRefs>
    <ds:schemaRef ds:uri="8d5d35d6-76dd-4d47-b035-4efd43c78571"/>
    <ds:schemaRef ds:uri="e1b8ce9b-97fe-4fdb-b8f3-232e8f21a36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743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Satoshi</vt:lpstr>
      <vt:lpstr>office theme</vt:lpstr>
      <vt:lpstr>Ferrari Club of America: Database and Constant Contact How-To</vt:lpstr>
      <vt:lpstr>Getting to the Homepage</vt:lpstr>
      <vt:lpstr>Getting back to your Profile</vt:lpstr>
      <vt:lpstr>Getting to Region/Chapter from Profile</vt:lpstr>
      <vt:lpstr>Getting to your Region/Chapter from your homepage</vt:lpstr>
      <vt:lpstr>Getting to your Reports.</vt:lpstr>
      <vt:lpstr>Reading reports</vt:lpstr>
      <vt:lpstr>Logging in to Constant Contact</vt:lpstr>
      <vt:lpstr>Update Account</vt:lpstr>
      <vt:lpstr>Required</vt:lpstr>
      <vt:lpstr>Adding MFA</vt:lpstr>
      <vt:lpstr>Adding MFA</vt:lpstr>
      <vt:lpstr>Adding MFA</vt:lpstr>
      <vt:lpstr>Adding MFA</vt:lpstr>
      <vt:lpstr>Presets</vt:lpstr>
      <vt:lpstr>Brand Kit</vt:lpstr>
      <vt:lpstr>Contact Lists</vt:lpstr>
      <vt:lpstr>Contact Lists</vt:lpstr>
      <vt:lpstr>Making templates</vt:lpstr>
      <vt:lpstr>Making template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Ged Farnaby</dc:creator>
  <cp:lastModifiedBy>Ged Farnaby</cp:lastModifiedBy>
  <cp:revision>2</cp:revision>
  <dcterms:created xsi:type="dcterms:W3CDTF">2022-12-07T19:17:43Z</dcterms:created>
  <dcterms:modified xsi:type="dcterms:W3CDTF">2024-12-28T19:11:58Z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0x01010021A9F2026260F841A2D3B4DC005C5B99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